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07" r:id="rId3"/>
    <p:sldId id="406" r:id="rId4"/>
    <p:sldId id="382" r:id="rId5"/>
    <p:sldId id="368" r:id="rId6"/>
    <p:sldId id="391" r:id="rId7"/>
    <p:sldId id="402" r:id="rId8"/>
    <p:sldId id="400" r:id="rId9"/>
    <p:sldId id="408" r:id="rId10"/>
    <p:sldId id="409" r:id="rId11"/>
    <p:sldId id="410" r:id="rId12"/>
    <p:sldId id="411" r:id="rId13"/>
    <p:sldId id="412" r:id="rId14"/>
    <p:sldId id="413" r:id="rId15"/>
    <p:sldId id="398" r:id="rId16"/>
    <p:sldId id="373" r:id="rId17"/>
    <p:sldId id="376" r:id="rId18"/>
    <p:sldId id="387" r:id="rId19"/>
    <p:sldId id="375" r:id="rId20"/>
    <p:sldId id="383" r:id="rId21"/>
    <p:sldId id="394" r:id="rId22"/>
    <p:sldId id="390" r:id="rId23"/>
    <p:sldId id="418" r:id="rId24"/>
    <p:sldId id="417" r:id="rId25"/>
    <p:sldId id="389" r:id="rId26"/>
    <p:sldId id="416" r:id="rId27"/>
    <p:sldId id="415" r:id="rId28"/>
    <p:sldId id="405" r:id="rId29"/>
    <p:sldId id="374" r:id="rId30"/>
    <p:sldId id="419" r:id="rId31"/>
    <p:sldId id="378" r:id="rId32"/>
    <p:sldId id="388" r:id="rId33"/>
    <p:sldId id="350" r:id="rId34"/>
    <p:sldId id="257" r:id="rId3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F0000"/>
    <a:srgbClr val="FFCC00"/>
    <a:srgbClr val="66FF33"/>
    <a:srgbClr val="CC99FF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6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2" rIns="92282" bIns="46142" numCol="1" anchor="t" anchorCtr="0" compatLnSpc="1">
            <a:prstTxWarp prst="textNoShape">
              <a:avLst/>
            </a:prstTxWarp>
          </a:bodyPr>
          <a:lstStyle>
            <a:lvl1pPr defTabSz="923112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80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2" rIns="92282" bIns="46142" numCol="1" anchor="t" anchorCtr="0" compatLnSpc="1">
            <a:prstTxWarp prst="textNoShape">
              <a:avLst/>
            </a:prstTxWarp>
          </a:bodyPr>
          <a:lstStyle>
            <a:lvl1pPr algn="r" defTabSz="923112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3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2" rIns="92282" bIns="46142" numCol="1" anchor="b" anchorCtr="0" compatLnSpc="1">
            <a:prstTxWarp prst="textNoShape">
              <a:avLst/>
            </a:prstTxWarp>
          </a:bodyPr>
          <a:lstStyle>
            <a:lvl1pPr defTabSz="923112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80" y="8831263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2" rIns="92282" bIns="46142" numCol="1" anchor="b" anchorCtr="0" compatLnSpc="1">
            <a:prstTxWarp prst="textNoShape">
              <a:avLst/>
            </a:prstTxWarp>
          </a:bodyPr>
          <a:lstStyle>
            <a:lvl1pPr algn="r" defTabSz="923088">
              <a:defRPr sz="1200">
                <a:latin typeface="Times New Roman" charset="0"/>
              </a:defRPr>
            </a:lvl1pPr>
          </a:lstStyle>
          <a:p>
            <a:fld id="{569504E1-7C93-4159-BF5B-272433BE92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2" rIns="92282" bIns="46142" numCol="1" anchor="t" anchorCtr="0" compatLnSpc="1">
            <a:prstTxWarp prst="textNoShape">
              <a:avLst/>
            </a:prstTxWarp>
          </a:bodyPr>
          <a:lstStyle>
            <a:lvl1pPr defTabSz="923112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80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2" rIns="92282" bIns="46142" numCol="1" anchor="t" anchorCtr="0" compatLnSpc="1">
            <a:prstTxWarp prst="textNoShape">
              <a:avLst/>
            </a:prstTxWarp>
          </a:bodyPr>
          <a:lstStyle>
            <a:lvl1pPr algn="r" defTabSz="923112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2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2" rIns="92282" bIns="46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3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2" rIns="92282" bIns="46142" numCol="1" anchor="b" anchorCtr="0" compatLnSpc="1">
            <a:prstTxWarp prst="textNoShape">
              <a:avLst/>
            </a:prstTxWarp>
          </a:bodyPr>
          <a:lstStyle>
            <a:lvl1pPr defTabSz="923112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80" y="8831263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2" rIns="92282" bIns="46142" numCol="1" anchor="b" anchorCtr="0" compatLnSpc="1">
            <a:prstTxWarp prst="textNoShape">
              <a:avLst/>
            </a:prstTxWarp>
          </a:bodyPr>
          <a:lstStyle>
            <a:lvl1pPr algn="r" defTabSz="923088">
              <a:defRPr sz="1200">
                <a:latin typeface="Times New Roman" charset="0"/>
              </a:defRPr>
            </a:lvl1pPr>
          </a:lstStyle>
          <a:p>
            <a:fld id="{623C532C-75C4-4E56-B2D6-B8949927F0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B3CDE-77B2-47FE-ADE2-49D2AE47E392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758E0-3582-4652-8794-42A36C811FB7}" type="slidenum">
              <a:rPr lang="en-US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Sample data collected in Mexico for silver exploration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High quality data; resolves subtle structures and alteration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D6B88-6D84-4856-8A1C-47FF57975926}" type="slidenum">
              <a:rPr lang="en-US"/>
              <a:pPr/>
              <a:t>17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Variety of reasons that gradiometers are coming into vogue.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C222C-E4E9-4308-AB2B-E62CEB57BD35}" type="slidenum">
              <a:rPr lang="en-US"/>
              <a:pPr/>
              <a:t>18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Tri-Directional Gradiometer is implemented on a specially designed bird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B59AB-2E8A-48F9-B540-E24C3EB17874}" type="slidenum">
              <a:rPr lang="en-US"/>
              <a:pPr/>
              <a:t>19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Image shows bird lifting off for survey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Show location of four sensors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F19AD-EC01-475B-8F97-05F21413FB81}" type="slidenum">
              <a:rPr lang="en-US"/>
              <a:pPr/>
              <a:t>20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Data from helicopter survey flown in mountains of British Columbia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Grid is 21 km across with 250m line spacing; normally tighter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Approx. 100 lines flown east-west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Nominal bird height was 35m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A0DBF-7C70-458B-B3B3-45CBAF2DFEFD}" type="slidenum">
              <a:rPr lang="en-US"/>
              <a:pPr/>
              <a:t>21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Main advantage of gradiometers is their ability to resolve small targets, such as those on the flanks of larger anomalies.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CD1CE-A3C5-4F95-90C9-EA7FAEAA88F2}" type="slidenum">
              <a:rPr lang="en-US"/>
              <a:pPr/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Profile data plus vertical gradient data (bottom)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CD1CE-A3C5-4F95-90C9-EA7FAEAA88F2}" type="slidenum">
              <a:rPr lang="en-US"/>
              <a:pPr/>
              <a:t>23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Profile data plus vertical gradient data (bottom)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CD1CE-A3C5-4F95-90C9-EA7FAEAA88F2}" type="slidenum">
              <a:rPr lang="en-US"/>
              <a:pPr/>
              <a:t>24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Profile data plus vertical gradient data (bottom)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FE8CC-9BE1-426F-B47B-96BBA3E60B0C}" type="slidenum">
              <a:rPr lang="en-US"/>
              <a:pPr/>
              <a:t>25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Final element of solution is the base station; different alternatives and capabilities available from GEM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8357E-ECB0-422E-8815-7F9D90E113E0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CD1CE-A3C5-4F95-90C9-EA7FAEAA88F2}" type="slidenum">
              <a:rPr lang="en-US"/>
              <a:pPr/>
              <a:t>26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Profile data plus vertical gradient data (bottom)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CD1CE-A3C5-4F95-90C9-EA7FAEAA88F2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Profile data plus vertical gradient data (bottom)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9BE27-69A1-460A-8D47-F07603F4EBE4}" type="slidenum">
              <a:rPr lang="en-US"/>
              <a:pPr/>
              <a:t>28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Variety of groups now offering survey services using Unmanned Vehicles.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6AFED-C6D5-4D77-A501-862A28460628}" type="slidenum">
              <a:rPr lang="en-US"/>
              <a:pPr/>
              <a:t>29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Solutions are simple; consisting of electronics, acquisition, sensor and GPS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Data can be transferred optionally in real time or downloaded post-survey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6AFED-C6D5-4D77-A501-862A28460628}" type="slidenum">
              <a:rPr lang="en-US"/>
              <a:pPr/>
              <a:t>30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Solutions are simple; consisting of electronics, acquisition, sensor and GPS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Data can be transferred optionally in real time or downloaded post-survey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74F4C-2E74-4BA3-8C1A-A713E83E31DF}" type="slidenum">
              <a:rPr lang="en-US"/>
              <a:pPr/>
              <a:t>31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EM Electromagnetic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E0047-8DA2-445B-897D-A8E2A14B21F2}" type="slidenum">
              <a:rPr lang="en-US"/>
              <a:pPr/>
              <a:t>32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Summary of specifications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7FA85-37B0-4435-A2AD-6405009ED597}" type="slidenum">
              <a:rPr lang="en-US"/>
              <a:pPr/>
              <a:t>33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A6E65-09D2-439A-9CDC-18E72414218C}" type="slidenum">
              <a:rPr lang="en-US"/>
              <a:pPr/>
              <a:t>34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36BF8-EC67-45E9-B1A1-6DA9B8370673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503D6-C98D-4EAB-BEBE-FDF973ED5466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Review of industry literature indicates that there are five key driving factors in airborne exploration 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BAC44-6F1E-4E6E-B3DA-74232D9483DD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Potassium conceived by GEM as a technology to help address industry trends and needs 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Characteristics of Potassium make it ideal for effective data acquisition 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E4BFC-809F-45AC-B3B8-DCB8FC3E467B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Potassium differs from Cs technology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Main difference is in spectra – very thin (1 nT) versus wide (20 nT)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Narrow Potassium spectra minimizes heading error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B59D3-9FB9-4BCC-A08D-345ABF8E73F0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Images shows the basic principles of optically pumped magnetometry.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Electrons in levels 1 and 2 are polarized by light and move to level 3.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Unstable therefore decay so eventually all electrons in level 1. Cell becomes transparent.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Depolarize to return electrons to level 2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Detect light modulation as cell turns opaque and transparent … convert to frequency and magnetic units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12C71-8042-42C1-8417-BD91C790C32B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Components of a sensor: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Light for polarizing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Filter for selecting only electrons in D1 spectral line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Circular polarizer for selecting electrons in level 2 for polarization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Light bulb containing metal in gaseous form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De-polarization coils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Photo multiplier for counting light modulation frequency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D34D6-331E-4261-B371-4AC0221E4224}" type="slidenum">
              <a:rPr lang="en-US"/>
              <a:pPr/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Comprehensive solution available from GEM for fixed-wing applications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Includes all hardware components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Custom software solutions also available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C83A5-04BD-4F17-89B0-368132083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F5FE-F946-4800-8F5E-47FB1BD56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55021-0F00-4906-9880-D66F16082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14357-CDC2-49C2-AD0D-7B9D1A4F7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B7751-1DE3-47C8-A434-1E60BB483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6E906-3BE9-4F10-B5CF-88BC1446E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E3DB0-2DC6-4478-815A-9F69533AA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7DA32-D792-4DBA-9AE3-392BC54BA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1DCC4-7F26-4E8B-BA25-ACF163122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267EA-20D2-4CF7-9405-91AC33EC5E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7ABCE-6B84-47ED-B24E-246E03155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3F1799-B88E-4384-9B43-DFF2847B30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624" y="1143000"/>
            <a:ext cx="4120039" cy="5386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CA" sz="29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Increased Sensitivity</a:t>
            </a:r>
            <a:endParaRPr lang="en-CA" sz="29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371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Increased Sensitivity of 0.5 </a:t>
            </a:r>
            <a:r>
              <a:rPr lang="en-CA" dirty="0" err="1" smtClean="0"/>
              <a:t>pT</a:t>
            </a:r>
            <a:endParaRPr lang="en-CA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dirty="0"/>
              <a:t>B</a:t>
            </a:r>
            <a:r>
              <a:rPr lang="en-CA" dirty="0" smtClean="0"/>
              <a:t>etter than other magnetometers</a:t>
            </a:r>
            <a:endParaRPr lang="en-CA" dirty="0"/>
          </a:p>
        </p:txBody>
      </p:sp>
      <p:pic>
        <p:nvPicPr>
          <p:cNvPr id="6" name="Picture 5" descr="TMI_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00400"/>
            <a:ext cx="3511296" cy="1999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MI_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67200"/>
            <a:ext cx="3511296" cy="1999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76400" y="5181600"/>
            <a:ext cx="1419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Lower Sensitivity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962400"/>
            <a:ext cx="167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Increased Sensitivity</a:t>
            </a:r>
            <a:endParaRPr lang="en-CA" sz="1400" dirty="0"/>
          </a:p>
        </p:txBody>
      </p:sp>
    </p:spTree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8505" y="1143000"/>
            <a:ext cx="3610284" cy="5386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CA" sz="29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Absolute Accuracy</a:t>
            </a:r>
            <a:endParaRPr lang="en-CA" sz="29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5362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Accuracy of +/- 0.05 </a:t>
            </a:r>
            <a:r>
              <a:rPr lang="en-CA" dirty="0" err="1" smtClean="0"/>
              <a:t>nT</a:t>
            </a:r>
            <a:r>
              <a:rPr lang="en-CA" dirty="0" smtClean="0"/>
              <a:t> between sensors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Notable improvement over other sensors +/- 3 </a:t>
            </a:r>
            <a:r>
              <a:rPr lang="en-CA" dirty="0" err="1" smtClean="0"/>
              <a:t>nT</a:t>
            </a:r>
            <a:endParaRPr lang="en-CA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4600" y="3886200"/>
            <a:ext cx="3962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/>
          <p:cNvCxnSpPr>
            <a:stCxn id="6" idx="1"/>
            <a:endCxn id="6" idx="3"/>
          </p:cNvCxnSpPr>
          <p:nvPr/>
        </p:nvCxnSpPr>
        <p:spPr>
          <a:xfrm>
            <a:off x="2514600" y="5181600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895600" y="4418768"/>
            <a:ext cx="3200400" cy="1509842"/>
          </a:xfrm>
          <a:custGeom>
            <a:avLst/>
            <a:gdLst>
              <a:gd name="connsiteX0" fmla="*/ 0 w 3261610"/>
              <a:gd name="connsiteY0" fmla="*/ 757004 h 1499017"/>
              <a:gd name="connsiteX1" fmla="*/ 592111 w 3261610"/>
              <a:gd name="connsiteY1" fmla="*/ 0 h 1499017"/>
              <a:gd name="connsiteX2" fmla="*/ 1236688 w 3261610"/>
              <a:gd name="connsiteY2" fmla="*/ 757004 h 1499017"/>
              <a:gd name="connsiteX3" fmla="*/ 1813810 w 3261610"/>
              <a:gd name="connsiteY3" fmla="*/ 1499017 h 1499017"/>
              <a:gd name="connsiteX4" fmla="*/ 2585803 w 3261610"/>
              <a:gd name="connsiteY4" fmla="*/ 757004 h 1499017"/>
              <a:gd name="connsiteX5" fmla="*/ 3177915 w 3261610"/>
              <a:gd name="connsiteY5" fmla="*/ 712033 h 1499017"/>
              <a:gd name="connsiteX6" fmla="*/ 3087974 w 3261610"/>
              <a:gd name="connsiteY6" fmla="*/ 1004341 h 1499017"/>
              <a:gd name="connsiteX0" fmla="*/ 0 w 3177915"/>
              <a:gd name="connsiteY0" fmla="*/ 757004 h 1499017"/>
              <a:gd name="connsiteX1" fmla="*/ 592111 w 3177915"/>
              <a:gd name="connsiteY1" fmla="*/ 0 h 1499017"/>
              <a:gd name="connsiteX2" fmla="*/ 1236688 w 3177915"/>
              <a:gd name="connsiteY2" fmla="*/ 757004 h 1499017"/>
              <a:gd name="connsiteX3" fmla="*/ 1813810 w 3177915"/>
              <a:gd name="connsiteY3" fmla="*/ 1499017 h 1499017"/>
              <a:gd name="connsiteX4" fmla="*/ 2585803 w 3177915"/>
              <a:gd name="connsiteY4" fmla="*/ 757004 h 1499017"/>
              <a:gd name="connsiteX5" fmla="*/ 3177915 w 3177915"/>
              <a:gd name="connsiteY5" fmla="*/ 712033 h 1499017"/>
              <a:gd name="connsiteX0" fmla="*/ 0 w 3082978"/>
              <a:gd name="connsiteY0" fmla="*/ 757004 h 1499017"/>
              <a:gd name="connsiteX1" fmla="*/ 592111 w 3082978"/>
              <a:gd name="connsiteY1" fmla="*/ 0 h 1499017"/>
              <a:gd name="connsiteX2" fmla="*/ 1236688 w 3082978"/>
              <a:gd name="connsiteY2" fmla="*/ 757004 h 1499017"/>
              <a:gd name="connsiteX3" fmla="*/ 1813810 w 3082978"/>
              <a:gd name="connsiteY3" fmla="*/ 1499017 h 1499017"/>
              <a:gd name="connsiteX4" fmla="*/ 2585803 w 3082978"/>
              <a:gd name="connsiteY4" fmla="*/ 757004 h 1499017"/>
              <a:gd name="connsiteX5" fmla="*/ 3082978 w 3082978"/>
              <a:gd name="connsiteY5" fmla="*/ 752007 h 1499017"/>
              <a:gd name="connsiteX0" fmla="*/ 0 w 3200400"/>
              <a:gd name="connsiteY0" fmla="*/ 752840 h 1499850"/>
              <a:gd name="connsiteX1" fmla="*/ 709533 w 3200400"/>
              <a:gd name="connsiteY1" fmla="*/ 833 h 1499850"/>
              <a:gd name="connsiteX2" fmla="*/ 1354110 w 3200400"/>
              <a:gd name="connsiteY2" fmla="*/ 757837 h 1499850"/>
              <a:gd name="connsiteX3" fmla="*/ 1931232 w 3200400"/>
              <a:gd name="connsiteY3" fmla="*/ 1499850 h 1499850"/>
              <a:gd name="connsiteX4" fmla="*/ 2703225 w 3200400"/>
              <a:gd name="connsiteY4" fmla="*/ 757837 h 1499850"/>
              <a:gd name="connsiteX5" fmla="*/ 3200400 w 3200400"/>
              <a:gd name="connsiteY5" fmla="*/ 752840 h 1499850"/>
              <a:gd name="connsiteX0" fmla="*/ 0 w 3200400"/>
              <a:gd name="connsiteY0" fmla="*/ 752840 h 1499850"/>
              <a:gd name="connsiteX1" fmla="*/ 709533 w 3200400"/>
              <a:gd name="connsiteY1" fmla="*/ 833 h 1499850"/>
              <a:gd name="connsiteX2" fmla="*/ 1354110 w 3200400"/>
              <a:gd name="connsiteY2" fmla="*/ 757837 h 1499850"/>
              <a:gd name="connsiteX3" fmla="*/ 1931232 w 3200400"/>
              <a:gd name="connsiteY3" fmla="*/ 1499850 h 1499850"/>
              <a:gd name="connsiteX4" fmla="*/ 2703225 w 3200400"/>
              <a:gd name="connsiteY4" fmla="*/ 757837 h 1499850"/>
              <a:gd name="connsiteX5" fmla="*/ 3200400 w 3200400"/>
              <a:gd name="connsiteY5" fmla="*/ 752840 h 1499850"/>
              <a:gd name="connsiteX0" fmla="*/ 0 w 3200400"/>
              <a:gd name="connsiteY0" fmla="*/ 752840 h 1499850"/>
              <a:gd name="connsiteX1" fmla="*/ 709533 w 3200400"/>
              <a:gd name="connsiteY1" fmla="*/ 833 h 1499850"/>
              <a:gd name="connsiteX2" fmla="*/ 1354110 w 3200400"/>
              <a:gd name="connsiteY2" fmla="*/ 757837 h 1499850"/>
              <a:gd name="connsiteX3" fmla="*/ 1931232 w 3200400"/>
              <a:gd name="connsiteY3" fmla="*/ 1499850 h 1499850"/>
              <a:gd name="connsiteX4" fmla="*/ 2703225 w 3200400"/>
              <a:gd name="connsiteY4" fmla="*/ 757837 h 1499850"/>
              <a:gd name="connsiteX5" fmla="*/ 3200400 w 3200400"/>
              <a:gd name="connsiteY5" fmla="*/ 752840 h 1499850"/>
              <a:gd name="connsiteX0" fmla="*/ 0 w 3200400"/>
              <a:gd name="connsiteY0" fmla="*/ 752840 h 1499850"/>
              <a:gd name="connsiteX1" fmla="*/ 709533 w 3200400"/>
              <a:gd name="connsiteY1" fmla="*/ 833 h 1499850"/>
              <a:gd name="connsiteX2" fmla="*/ 1354110 w 3200400"/>
              <a:gd name="connsiteY2" fmla="*/ 757837 h 1499850"/>
              <a:gd name="connsiteX3" fmla="*/ 1931232 w 3200400"/>
              <a:gd name="connsiteY3" fmla="*/ 1499850 h 1499850"/>
              <a:gd name="connsiteX4" fmla="*/ 2703225 w 3200400"/>
              <a:gd name="connsiteY4" fmla="*/ 757837 h 1499850"/>
              <a:gd name="connsiteX5" fmla="*/ 3200400 w 3200400"/>
              <a:gd name="connsiteY5" fmla="*/ 752840 h 1499850"/>
              <a:gd name="connsiteX0" fmla="*/ 0 w 3200400"/>
              <a:gd name="connsiteY0" fmla="*/ 752840 h 1499850"/>
              <a:gd name="connsiteX1" fmla="*/ 709533 w 3200400"/>
              <a:gd name="connsiteY1" fmla="*/ 833 h 1499850"/>
              <a:gd name="connsiteX2" fmla="*/ 1354110 w 3200400"/>
              <a:gd name="connsiteY2" fmla="*/ 757837 h 1499850"/>
              <a:gd name="connsiteX3" fmla="*/ 1931232 w 3200400"/>
              <a:gd name="connsiteY3" fmla="*/ 1499850 h 1499850"/>
              <a:gd name="connsiteX4" fmla="*/ 2703225 w 3200400"/>
              <a:gd name="connsiteY4" fmla="*/ 757837 h 1499850"/>
              <a:gd name="connsiteX5" fmla="*/ 3200400 w 3200400"/>
              <a:gd name="connsiteY5" fmla="*/ 752840 h 1499850"/>
              <a:gd name="connsiteX0" fmla="*/ 0 w 3200400"/>
              <a:gd name="connsiteY0" fmla="*/ 762833 h 1509843"/>
              <a:gd name="connsiteX1" fmla="*/ 762000 w 3200400"/>
              <a:gd name="connsiteY1" fmla="*/ 833 h 1509843"/>
              <a:gd name="connsiteX2" fmla="*/ 1354110 w 3200400"/>
              <a:gd name="connsiteY2" fmla="*/ 767830 h 1509843"/>
              <a:gd name="connsiteX3" fmla="*/ 1931232 w 3200400"/>
              <a:gd name="connsiteY3" fmla="*/ 1509843 h 1509843"/>
              <a:gd name="connsiteX4" fmla="*/ 2703225 w 3200400"/>
              <a:gd name="connsiteY4" fmla="*/ 767830 h 1509843"/>
              <a:gd name="connsiteX5" fmla="*/ 3200400 w 3200400"/>
              <a:gd name="connsiteY5" fmla="*/ 762833 h 1509843"/>
              <a:gd name="connsiteX0" fmla="*/ 0 w 3200400"/>
              <a:gd name="connsiteY0" fmla="*/ 762832 h 1509842"/>
              <a:gd name="connsiteX1" fmla="*/ 838200 w 3200400"/>
              <a:gd name="connsiteY1" fmla="*/ 833 h 1509842"/>
              <a:gd name="connsiteX2" fmla="*/ 1354110 w 3200400"/>
              <a:gd name="connsiteY2" fmla="*/ 767829 h 1509842"/>
              <a:gd name="connsiteX3" fmla="*/ 1931232 w 3200400"/>
              <a:gd name="connsiteY3" fmla="*/ 1509842 h 1509842"/>
              <a:gd name="connsiteX4" fmla="*/ 2703225 w 3200400"/>
              <a:gd name="connsiteY4" fmla="*/ 767829 h 1509842"/>
              <a:gd name="connsiteX5" fmla="*/ 3200400 w 3200400"/>
              <a:gd name="connsiteY5" fmla="*/ 762832 h 150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1509842">
                <a:moveTo>
                  <a:pt x="0" y="762832"/>
                </a:moveTo>
                <a:cubicBezTo>
                  <a:pt x="462821" y="637913"/>
                  <a:pt x="612515" y="0"/>
                  <a:pt x="838200" y="833"/>
                </a:cubicBezTo>
                <a:cubicBezTo>
                  <a:pt x="1063885" y="1666"/>
                  <a:pt x="1144248" y="391826"/>
                  <a:pt x="1354110" y="767829"/>
                </a:cubicBezTo>
                <a:cubicBezTo>
                  <a:pt x="1558976" y="1092616"/>
                  <a:pt x="1706380" y="1509842"/>
                  <a:pt x="1931232" y="1509842"/>
                </a:cubicBezTo>
                <a:cubicBezTo>
                  <a:pt x="2156084" y="1509842"/>
                  <a:pt x="2491697" y="892331"/>
                  <a:pt x="2703225" y="767829"/>
                </a:cubicBezTo>
                <a:cubicBezTo>
                  <a:pt x="2914753" y="643327"/>
                  <a:pt x="3116705" y="721609"/>
                  <a:pt x="3200400" y="7628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2895600" y="4343400"/>
            <a:ext cx="3200400" cy="1676400"/>
          </a:xfrm>
          <a:custGeom>
            <a:avLst/>
            <a:gdLst>
              <a:gd name="connsiteX0" fmla="*/ 0 w 3261610"/>
              <a:gd name="connsiteY0" fmla="*/ 757004 h 1499017"/>
              <a:gd name="connsiteX1" fmla="*/ 592111 w 3261610"/>
              <a:gd name="connsiteY1" fmla="*/ 0 h 1499017"/>
              <a:gd name="connsiteX2" fmla="*/ 1236688 w 3261610"/>
              <a:gd name="connsiteY2" fmla="*/ 757004 h 1499017"/>
              <a:gd name="connsiteX3" fmla="*/ 1813810 w 3261610"/>
              <a:gd name="connsiteY3" fmla="*/ 1499017 h 1499017"/>
              <a:gd name="connsiteX4" fmla="*/ 2585803 w 3261610"/>
              <a:gd name="connsiteY4" fmla="*/ 757004 h 1499017"/>
              <a:gd name="connsiteX5" fmla="*/ 3177915 w 3261610"/>
              <a:gd name="connsiteY5" fmla="*/ 712033 h 1499017"/>
              <a:gd name="connsiteX6" fmla="*/ 3087974 w 3261610"/>
              <a:gd name="connsiteY6" fmla="*/ 1004341 h 1499017"/>
              <a:gd name="connsiteX0" fmla="*/ 0 w 3177915"/>
              <a:gd name="connsiteY0" fmla="*/ 757004 h 1499017"/>
              <a:gd name="connsiteX1" fmla="*/ 592111 w 3177915"/>
              <a:gd name="connsiteY1" fmla="*/ 0 h 1499017"/>
              <a:gd name="connsiteX2" fmla="*/ 1236688 w 3177915"/>
              <a:gd name="connsiteY2" fmla="*/ 757004 h 1499017"/>
              <a:gd name="connsiteX3" fmla="*/ 1813810 w 3177915"/>
              <a:gd name="connsiteY3" fmla="*/ 1499017 h 1499017"/>
              <a:gd name="connsiteX4" fmla="*/ 2585803 w 3177915"/>
              <a:gd name="connsiteY4" fmla="*/ 757004 h 1499017"/>
              <a:gd name="connsiteX5" fmla="*/ 3177915 w 3177915"/>
              <a:gd name="connsiteY5" fmla="*/ 712033 h 1499017"/>
              <a:gd name="connsiteX0" fmla="*/ 0 w 3082978"/>
              <a:gd name="connsiteY0" fmla="*/ 757004 h 1499017"/>
              <a:gd name="connsiteX1" fmla="*/ 592111 w 3082978"/>
              <a:gd name="connsiteY1" fmla="*/ 0 h 1499017"/>
              <a:gd name="connsiteX2" fmla="*/ 1236688 w 3082978"/>
              <a:gd name="connsiteY2" fmla="*/ 757004 h 1499017"/>
              <a:gd name="connsiteX3" fmla="*/ 1813810 w 3082978"/>
              <a:gd name="connsiteY3" fmla="*/ 1499017 h 1499017"/>
              <a:gd name="connsiteX4" fmla="*/ 2585803 w 3082978"/>
              <a:gd name="connsiteY4" fmla="*/ 757004 h 1499017"/>
              <a:gd name="connsiteX5" fmla="*/ 3082978 w 3082978"/>
              <a:gd name="connsiteY5" fmla="*/ 752007 h 1499017"/>
              <a:gd name="connsiteX0" fmla="*/ 0 w 3200400"/>
              <a:gd name="connsiteY0" fmla="*/ 752840 h 1499850"/>
              <a:gd name="connsiteX1" fmla="*/ 709533 w 3200400"/>
              <a:gd name="connsiteY1" fmla="*/ 833 h 1499850"/>
              <a:gd name="connsiteX2" fmla="*/ 1354110 w 3200400"/>
              <a:gd name="connsiteY2" fmla="*/ 757837 h 1499850"/>
              <a:gd name="connsiteX3" fmla="*/ 1931232 w 3200400"/>
              <a:gd name="connsiteY3" fmla="*/ 1499850 h 1499850"/>
              <a:gd name="connsiteX4" fmla="*/ 2703225 w 3200400"/>
              <a:gd name="connsiteY4" fmla="*/ 757837 h 1499850"/>
              <a:gd name="connsiteX5" fmla="*/ 3200400 w 3200400"/>
              <a:gd name="connsiteY5" fmla="*/ 752840 h 1499850"/>
              <a:gd name="connsiteX0" fmla="*/ 0 w 3200400"/>
              <a:gd name="connsiteY0" fmla="*/ 752840 h 1499850"/>
              <a:gd name="connsiteX1" fmla="*/ 709533 w 3200400"/>
              <a:gd name="connsiteY1" fmla="*/ 833 h 1499850"/>
              <a:gd name="connsiteX2" fmla="*/ 1354110 w 3200400"/>
              <a:gd name="connsiteY2" fmla="*/ 757837 h 1499850"/>
              <a:gd name="connsiteX3" fmla="*/ 1931232 w 3200400"/>
              <a:gd name="connsiteY3" fmla="*/ 1499850 h 1499850"/>
              <a:gd name="connsiteX4" fmla="*/ 2703225 w 3200400"/>
              <a:gd name="connsiteY4" fmla="*/ 757837 h 1499850"/>
              <a:gd name="connsiteX5" fmla="*/ 3200400 w 3200400"/>
              <a:gd name="connsiteY5" fmla="*/ 752840 h 1499850"/>
              <a:gd name="connsiteX0" fmla="*/ 0 w 3200400"/>
              <a:gd name="connsiteY0" fmla="*/ 752840 h 1499850"/>
              <a:gd name="connsiteX1" fmla="*/ 709533 w 3200400"/>
              <a:gd name="connsiteY1" fmla="*/ 833 h 1499850"/>
              <a:gd name="connsiteX2" fmla="*/ 1354110 w 3200400"/>
              <a:gd name="connsiteY2" fmla="*/ 757837 h 1499850"/>
              <a:gd name="connsiteX3" fmla="*/ 1931232 w 3200400"/>
              <a:gd name="connsiteY3" fmla="*/ 1499850 h 1499850"/>
              <a:gd name="connsiteX4" fmla="*/ 2703225 w 3200400"/>
              <a:gd name="connsiteY4" fmla="*/ 757837 h 1499850"/>
              <a:gd name="connsiteX5" fmla="*/ 3200400 w 3200400"/>
              <a:gd name="connsiteY5" fmla="*/ 752840 h 1499850"/>
              <a:gd name="connsiteX0" fmla="*/ 0 w 3200400"/>
              <a:gd name="connsiteY0" fmla="*/ 752840 h 1499850"/>
              <a:gd name="connsiteX1" fmla="*/ 709533 w 3200400"/>
              <a:gd name="connsiteY1" fmla="*/ 833 h 1499850"/>
              <a:gd name="connsiteX2" fmla="*/ 1354110 w 3200400"/>
              <a:gd name="connsiteY2" fmla="*/ 757837 h 1499850"/>
              <a:gd name="connsiteX3" fmla="*/ 1931232 w 3200400"/>
              <a:gd name="connsiteY3" fmla="*/ 1499850 h 1499850"/>
              <a:gd name="connsiteX4" fmla="*/ 2703225 w 3200400"/>
              <a:gd name="connsiteY4" fmla="*/ 757837 h 1499850"/>
              <a:gd name="connsiteX5" fmla="*/ 3200400 w 3200400"/>
              <a:gd name="connsiteY5" fmla="*/ 752840 h 1499850"/>
              <a:gd name="connsiteX0" fmla="*/ 0 w 3200400"/>
              <a:gd name="connsiteY0" fmla="*/ 752840 h 1499850"/>
              <a:gd name="connsiteX1" fmla="*/ 709533 w 3200400"/>
              <a:gd name="connsiteY1" fmla="*/ 833 h 1499850"/>
              <a:gd name="connsiteX2" fmla="*/ 1354110 w 3200400"/>
              <a:gd name="connsiteY2" fmla="*/ 757837 h 1499850"/>
              <a:gd name="connsiteX3" fmla="*/ 1931232 w 3200400"/>
              <a:gd name="connsiteY3" fmla="*/ 1499850 h 1499850"/>
              <a:gd name="connsiteX4" fmla="*/ 2703225 w 3200400"/>
              <a:gd name="connsiteY4" fmla="*/ 757837 h 1499850"/>
              <a:gd name="connsiteX5" fmla="*/ 3200400 w 3200400"/>
              <a:gd name="connsiteY5" fmla="*/ 752840 h 1499850"/>
              <a:gd name="connsiteX0" fmla="*/ 0 w 3200400"/>
              <a:gd name="connsiteY0" fmla="*/ 762833 h 1509843"/>
              <a:gd name="connsiteX1" fmla="*/ 762000 w 3200400"/>
              <a:gd name="connsiteY1" fmla="*/ 833 h 1509843"/>
              <a:gd name="connsiteX2" fmla="*/ 1354110 w 3200400"/>
              <a:gd name="connsiteY2" fmla="*/ 767830 h 1509843"/>
              <a:gd name="connsiteX3" fmla="*/ 1931232 w 3200400"/>
              <a:gd name="connsiteY3" fmla="*/ 1509843 h 1509843"/>
              <a:gd name="connsiteX4" fmla="*/ 2703225 w 3200400"/>
              <a:gd name="connsiteY4" fmla="*/ 767830 h 1509843"/>
              <a:gd name="connsiteX5" fmla="*/ 3200400 w 3200400"/>
              <a:gd name="connsiteY5" fmla="*/ 762833 h 1509843"/>
              <a:gd name="connsiteX0" fmla="*/ 0 w 3200400"/>
              <a:gd name="connsiteY0" fmla="*/ 762832 h 1509842"/>
              <a:gd name="connsiteX1" fmla="*/ 838200 w 3200400"/>
              <a:gd name="connsiteY1" fmla="*/ 833 h 1509842"/>
              <a:gd name="connsiteX2" fmla="*/ 1354110 w 3200400"/>
              <a:gd name="connsiteY2" fmla="*/ 767829 h 1509842"/>
              <a:gd name="connsiteX3" fmla="*/ 1931232 w 3200400"/>
              <a:gd name="connsiteY3" fmla="*/ 1509842 h 1509842"/>
              <a:gd name="connsiteX4" fmla="*/ 2703225 w 3200400"/>
              <a:gd name="connsiteY4" fmla="*/ 767829 h 1509842"/>
              <a:gd name="connsiteX5" fmla="*/ 3200400 w 3200400"/>
              <a:gd name="connsiteY5" fmla="*/ 762832 h 150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1509842">
                <a:moveTo>
                  <a:pt x="0" y="762832"/>
                </a:moveTo>
                <a:cubicBezTo>
                  <a:pt x="462821" y="637913"/>
                  <a:pt x="612515" y="0"/>
                  <a:pt x="838200" y="833"/>
                </a:cubicBezTo>
                <a:cubicBezTo>
                  <a:pt x="1063885" y="1666"/>
                  <a:pt x="1144248" y="391826"/>
                  <a:pt x="1354110" y="767829"/>
                </a:cubicBezTo>
                <a:cubicBezTo>
                  <a:pt x="1558976" y="1092616"/>
                  <a:pt x="1706380" y="1509842"/>
                  <a:pt x="1931232" y="1509842"/>
                </a:cubicBezTo>
                <a:cubicBezTo>
                  <a:pt x="2156084" y="1509842"/>
                  <a:pt x="2491697" y="892331"/>
                  <a:pt x="2703225" y="767829"/>
                </a:cubicBezTo>
                <a:cubicBezTo>
                  <a:pt x="2914753" y="643327"/>
                  <a:pt x="3116705" y="721609"/>
                  <a:pt x="3200400" y="76283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>
            <a:stCxn id="9" idx="1"/>
          </p:cNvCxnSpPr>
          <p:nvPr/>
        </p:nvCxnSpPr>
        <p:spPr>
          <a:xfrm flipV="1">
            <a:off x="3733800" y="4343400"/>
            <a:ext cx="990600" cy="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</p:cNvCxnSpPr>
          <p:nvPr/>
        </p:nvCxnSpPr>
        <p:spPr>
          <a:xfrm flipV="1">
            <a:off x="3733800" y="4419600"/>
            <a:ext cx="9906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4191000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&lt; 0.1 </a:t>
            </a:r>
            <a:r>
              <a:rPr lang="en-CA" sz="1400" b="1" dirty="0" err="1" smtClean="0"/>
              <a:t>nT</a:t>
            </a:r>
            <a:endParaRPr lang="en-CA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3581400"/>
            <a:ext cx="3363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Two K-</a:t>
            </a:r>
            <a:r>
              <a:rPr lang="en-CA" sz="1600" b="1" dirty="0" err="1" smtClean="0"/>
              <a:t>Mag</a:t>
            </a:r>
            <a:r>
              <a:rPr lang="en-CA" sz="1600" b="1" dirty="0" smtClean="0"/>
              <a:t> sensors over same source</a:t>
            </a:r>
            <a:endParaRPr lang="en-CA" sz="1600" b="1" dirty="0"/>
          </a:p>
        </p:txBody>
      </p:sp>
    </p:spTree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5792" y="1143000"/>
            <a:ext cx="3095719" cy="5386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CA" sz="29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Sampling Rates</a:t>
            </a:r>
            <a:endParaRPr lang="en-CA" sz="29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4881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Faster sampling rates of 20 Hz and greater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2x or grater improvement over other sensors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Higher inline data density</a:t>
            </a:r>
            <a:endParaRPr lang="en-CA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7715250" cy="2779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5867400"/>
            <a:ext cx="2544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 smtClean="0">
                <a:solidFill>
                  <a:srgbClr val="00B050"/>
                </a:solidFill>
              </a:rPr>
              <a:t>High Freq. Data Sampling</a:t>
            </a:r>
          </a:p>
          <a:p>
            <a:pPr algn="r"/>
            <a:r>
              <a:rPr lang="en-CA" dirty="0" smtClean="0">
                <a:solidFill>
                  <a:srgbClr val="FF0000"/>
                </a:solidFill>
              </a:rPr>
              <a:t>Low Freq. Data Sampling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172200"/>
            <a:ext cx="1404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b="1" dirty="0" smtClean="0"/>
              <a:t>High Gradient Area</a:t>
            </a:r>
            <a:endParaRPr lang="en-CA" sz="1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200" y="51816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10200" y="40386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6172200"/>
            <a:ext cx="1524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0403" y="1143000"/>
            <a:ext cx="3746538" cy="5386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CA" sz="29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Gradient Tolerance</a:t>
            </a:r>
            <a:endParaRPr lang="en-CA" sz="29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8480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20,000 to 120,000 </a:t>
            </a:r>
            <a:r>
              <a:rPr lang="en-CA" dirty="0" err="1" smtClean="0"/>
              <a:t>nT</a:t>
            </a:r>
            <a:r>
              <a:rPr lang="en-CA" dirty="0" smtClean="0"/>
              <a:t> dynamic range boundary (20% higher than other sensors)</a:t>
            </a:r>
          </a:p>
          <a:p>
            <a:pPr>
              <a:buClr>
                <a:srgbClr val="FF0000"/>
              </a:buClr>
            </a:pPr>
            <a:endParaRPr lang="en-CA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Capable of measuring gradients of up to 35,000 </a:t>
            </a:r>
            <a:r>
              <a:rPr lang="en-CA" dirty="0" err="1" smtClean="0"/>
              <a:t>nT</a:t>
            </a:r>
            <a:r>
              <a:rPr lang="en-CA" dirty="0" smtClean="0"/>
              <a:t>/m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0"/>
            <a:ext cx="6705600" cy="2761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2600" y="5867400"/>
            <a:ext cx="298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2060"/>
                </a:solidFill>
              </a:rPr>
              <a:t>Clipped Data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20k – 100k </a:t>
            </a:r>
            <a:r>
              <a:rPr lang="en-CA" dirty="0" err="1" smtClean="0">
                <a:solidFill>
                  <a:srgbClr val="FF0000"/>
                </a:solidFill>
              </a:rPr>
              <a:t>nT</a:t>
            </a:r>
            <a:r>
              <a:rPr lang="en-CA" dirty="0" smtClean="0">
                <a:solidFill>
                  <a:srgbClr val="FF0000"/>
                </a:solidFill>
              </a:rPr>
              <a:t> Dynamic Range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676400" y="4419600"/>
            <a:ext cx="670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3886200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120,000 </a:t>
            </a:r>
            <a:r>
              <a:rPr lang="en-CA" sz="1600" b="1" dirty="0" err="1" smtClean="0"/>
              <a:t>nT</a:t>
            </a:r>
            <a:endParaRPr lang="en-CA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267200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100,000 </a:t>
            </a:r>
            <a:r>
              <a:rPr lang="en-CA" sz="1600" b="1" dirty="0" err="1" smtClean="0"/>
              <a:t>nT</a:t>
            </a:r>
            <a:endParaRPr lang="en-CA" sz="1600" b="1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676400" y="4038600"/>
            <a:ext cx="670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7620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9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How We </a:t>
            </a:r>
            <a:r>
              <a:rPr lang="en-US" sz="29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en-US" sz="29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id It!</a:t>
            </a:r>
            <a:endParaRPr lang="en-US" sz="29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38600" y="2819400"/>
            <a:ext cx="5105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smtClean="0"/>
              <a:t> </a:t>
            </a:r>
            <a:endParaRPr lang="en-US" sz="2200" dirty="0"/>
          </a:p>
          <a:p>
            <a:r>
              <a:rPr lang="en-US" sz="2200" dirty="0"/>
              <a:t>• </a:t>
            </a:r>
            <a:r>
              <a:rPr lang="en-US" sz="2200" b="1" dirty="0"/>
              <a:t>Ruggedized</a:t>
            </a:r>
            <a:r>
              <a:rPr lang="en-US" sz="2200" dirty="0"/>
              <a:t> Electronics and </a:t>
            </a:r>
            <a:r>
              <a:rPr lang="en-US" sz="2200" dirty="0" smtClean="0"/>
              <a:t>Sensor</a:t>
            </a:r>
          </a:p>
          <a:p>
            <a:endParaRPr lang="en-US" sz="2200" dirty="0"/>
          </a:p>
          <a:p>
            <a:r>
              <a:rPr lang="en-US" sz="2200" dirty="0"/>
              <a:t>• </a:t>
            </a:r>
            <a:r>
              <a:rPr lang="en-US" sz="2200" b="1" dirty="0"/>
              <a:t>Add Memory </a:t>
            </a:r>
            <a:r>
              <a:rPr lang="en-US" sz="2200" dirty="0"/>
              <a:t>for Back-up </a:t>
            </a:r>
            <a:r>
              <a:rPr lang="en-US" sz="2200" dirty="0" smtClean="0"/>
              <a:t>purposes</a:t>
            </a:r>
          </a:p>
          <a:p>
            <a:endParaRPr lang="en-US" sz="2200" dirty="0"/>
          </a:p>
          <a:p>
            <a:r>
              <a:rPr lang="en-US" sz="2200" dirty="0"/>
              <a:t>• </a:t>
            </a:r>
            <a:r>
              <a:rPr lang="en-US" sz="2200" b="1" dirty="0"/>
              <a:t>Compact</a:t>
            </a:r>
            <a:r>
              <a:rPr lang="en-US" sz="2200" dirty="0"/>
              <a:t> electronic </a:t>
            </a:r>
            <a:r>
              <a:rPr lang="en-US" sz="2200" dirty="0" smtClean="0"/>
              <a:t>Box</a:t>
            </a:r>
          </a:p>
          <a:p>
            <a:endParaRPr lang="en-US" sz="2200" dirty="0"/>
          </a:p>
          <a:p>
            <a:r>
              <a:rPr lang="en-US" sz="2200" dirty="0"/>
              <a:t>• </a:t>
            </a:r>
            <a:r>
              <a:rPr lang="en-US" sz="2200" b="1" dirty="0"/>
              <a:t>Light weight </a:t>
            </a:r>
            <a:r>
              <a:rPr lang="en-US" sz="2200" dirty="0"/>
              <a:t>630 grams</a:t>
            </a:r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7" name="Picture 2" descr="C:\Users\paco650\Desktop\New Folder\IMG_2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34528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0" y="2057400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By </a:t>
            </a:r>
            <a:r>
              <a:rPr lang="en-US" sz="2200" b="1" dirty="0" smtClean="0"/>
              <a:t>Redesigning</a:t>
            </a:r>
            <a:r>
              <a:rPr lang="en-US" sz="2200" dirty="0" smtClean="0"/>
              <a:t> the complete system:</a:t>
            </a:r>
            <a:endParaRPr lang="en-US" sz="2200" dirty="0"/>
          </a:p>
        </p:txBody>
      </p:sp>
    </p:spTree>
  </p:cSld>
  <p:clrMapOvr>
    <a:masterClrMapping/>
  </p:clrMapOvr>
  <p:transition advClick="0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685800"/>
            <a:ext cx="6477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Advanced Airborne Systems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By Designing </a:t>
            </a:r>
            <a:r>
              <a:rPr lang="en-US" dirty="0"/>
              <a:t>New Bird’s </a:t>
            </a:r>
            <a:r>
              <a:rPr lang="en-US" dirty="0" smtClean="0"/>
              <a:t>Family</a:t>
            </a:r>
            <a:r>
              <a:rPr lang="en-US" dirty="0"/>
              <a:t>:</a:t>
            </a:r>
            <a:br>
              <a:rPr lang="en-US" dirty="0"/>
            </a:br>
            <a:endParaRPr lang="en-US" sz="1800" dirty="0"/>
          </a:p>
        </p:txBody>
      </p:sp>
      <p:pic>
        <p:nvPicPr>
          <p:cNvPr id="10" name="Picture 6" descr="\\Gs-serv01\gs-corperate\Marketing\Posters\2012\gem poster 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585725"/>
            <a:ext cx="7010400" cy="5272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 loop="1"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6"/>
          <p:cNvSpPr txBox="1">
            <a:spLocks noChangeArrowheads="1"/>
          </p:cNvSpPr>
          <p:nvPr/>
        </p:nvSpPr>
        <p:spPr bwMode="auto">
          <a:xfrm>
            <a:off x="2057400" y="914400"/>
            <a:ext cx="5942012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900" b="1" dirty="0">
                <a:solidFill>
                  <a:srgbClr val="C00000"/>
                </a:solidFill>
                <a:latin typeface="Tahoma" charset="0"/>
              </a:rPr>
              <a:t>Helicopter – </a:t>
            </a:r>
            <a:r>
              <a:rPr lang="en-US" sz="2900" b="1" dirty="0" smtClean="0">
                <a:solidFill>
                  <a:srgbClr val="C00000"/>
                </a:solidFill>
                <a:latin typeface="Tahoma" charset="0"/>
              </a:rPr>
              <a:t>Magnetic </a:t>
            </a:r>
            <a:r>
              <a:rPr lang="en-US" sz="2900" b="1" dirty="0">
                <a:solidFill>
                  <a:srgbClr val="C00000"/>
                </a:solidFill>
                <a:latin typeface="Tahoma" charset="0"/>
              </a:rPr>
              <a:t>Data</a:t>
            </a: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37891" name="Picture 1034" descr="bell silv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00200"/>
            <a:ext cx="5105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57912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“You have designed and built a great piece of equipment! ” </a:t>
            </a:r>
          </a:p>
          <a:p>
            <a:r>
              <a:rPr lang="en-US" sz="1800" dirty="0"/>
              <a:t> Alan Davies, </a:t>
            </a:r>
            <a:r>
              <a:rPr lang="en-US" sz="1800" dirty="0" err="1"/>
              <a:t>P.Eng</a:t>
            </a:r>
            <a:r>
              <a:rPr lang="en-US" sz="1800" dirty="0"/>
              <a:t>., V.P. Exploration, </a:t>
            </a:r>
            <a:r>
              <a:rPr lang="en-US" sz="1800" dirty="0" err="1"/>
              <a:t>Talmora</a:t>
            </a:r>
            <a:r>
              <a:rPr lang="en-US" sz="1800" dirty="0"/>
              <a:t> Diamond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94201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900" b="1" dirty="0">
                <a:solidFill>
                  <a:srgbClr val="C00000"/>
                </a:solidFill>
                <a:latin typeface="Tahoma" charset="0"/>
              </a:rPr>
              <a:t>Gradiometers - Rationale</a:t>
            </a:r>
          </a:p>
          <a:p>
            <a:endParaRPr lang="en-US" sz="240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09600" y="1201123"/>
            <a:ext cx="533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ctr"/>
            <a:endParaRPr lang="en-US" dirty="0"/>
          </a:p>
          <a:p>
            <a:pPr>
              <a:buFontTx/>
              <a:buChar char="•"/>
            </a:pPr>
            <a:r>
              <a:rPr lang="en-US" dirty="0"/>
              <a:t> Focusing on increased spatial resolution and detail; small anomalies on the flanks of large features can be clearly resolved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Vertical gradient information used in vertical gradient maps, analytic signal maps and Euler products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Longitudinal and horizontal gradient used to improve the accuracy and resolution of magnetic maps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Detection of even the smallest source can be achieved with a line spacing of up to 2 times height above magnetic source (Scott Hogg, et al, 2004)</a:t>
            </a:r>
          </a:p>
          <a:p>
            <a:pPr algn="ctr" eaLnBrk="0" hangingPunct="0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052" descr="3D_VG_z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8600"/>
            <a:ext cx="247887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53" descr="HGE_Mag_z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447800"/>
            <a:ext cx="2524403" cy="183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48400" y="3429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Magnetometer data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334000" y="6019800"/>
            <a:ext cx="3994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ahoma" charset="0"/>
              </a:rPr>
              <a:t>Gradiometer data </a:t>
            </a:r>
          </a:p>
          <a:p>
            <a:pPr algn="ctr"/>
            <a:r>
              <a:rPr lang="en-US" sz="1600" dirty="0" smtClean="0">
                <a:latin typeface="Tahoma" charset="0"/>
              </a:rPr>
              <a:t>Improved Resolution of Small Targets</a:t>
            </a:r>
            <a:endParaRPr lang="en-US" sz="1600" dirty="0"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26"/>
          <p:cNvSpPr txBox="1">
            <a:spLocks noChangeArrowheads="1"/>
          </p:cNvSpPr>
          <p:nvPr/>
        </p:nvSpPr>
        <p:spPr bwMode="auto">
          <a:xfrm>
            <a:off x="458788" y="1402407"/>
            <a:ext cx="64754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900" b="1" dirty="0">
                <a:solidFill>
                  <a:srgbClr val="C00000"/>
                </a:solidFill>
                <a:latin typeface="Tahoma" charset="0"/>
              </a:rPr>
              <a:t>Tri-Directional </a:t>
            </a:r>
            <a:r>
              <a:rPr lang="en-US" sz="2900" b="1" dirty="0" smtClean="0">
                <a:solidFill>
                  <a:srgbClr val="C00000"/>
                </a:solidFill>
                <a:latin typeface="Tahoma" charset="0"/>
              </a:rPr>
              <a:t>Gradiometer </a:t>
            </a:r>
            <a:r>
              <a:rPr lang="en-US" sz="2900" b="1" dirty="0">
                <a:solidFill>
                  <a:srgbClr val="C00000"/>
                </a:solidFill>
                <a:latin typeface="Tahoma" charset="0"/>
              </a:rPr>
              <a:t>Bird</a:t>
            </a:r>
          </a:p>
          <a:p>
            <a:pPr marL="342900" indent="-342900"/>
            <a:endParaRPr lang="en-US" sz="2800" dirty="0">
              <a:solidFill>
                <a:srgbClr val="FF0000"/>
              </a:solidFill>
              <a:latin typeface="Tahoma" charset="0"/>
            </a:endParaRPr>
          </a:p>
          <a:p>
            <a:pPr marL="342900" indent="-342900"/>
            <a:r>
              <a:rPr lang="en-US" dirty="0"/>
              <a:t>Fins are spaced at 120 degrees to allow for simple</a:t>
            </a:r>
            <a:br>
              <a:rPr lang="en-US" dirty="0"/>
            </a:br>
            <a:r>
              <a:rPr lang="en-US" dirty="0"/>
              <a:t>calculation of gradients in all three directions:</a:t>
            </a:r>
          </a:p>
          <a:p>
            <a:pPr marL="800100" lvl="1" indent="-342900"/>
            <a:endParaRPr lang="en-US" dirty="0"/>
          </a:p>
          <a:p>
            <a:pPr marL="342900" indent="-342900">
              <a:buFontTx/>
              <a:buChar char="•"/>
            </a:pPr>
            <a:r>
              <a:rPr lang="en-US" dirty="0"/>
              <a:t>Average magnetic field of the two lower fins falls beneath the upper fin sensor to allow for vertical gradient calculation</a:t>
            </a:r>
          </a:p>
          <a:p>
            <a:pPr marL="342900" indent="-342900">
              <a:buFontTx/>
              <a:buChar char="•"/>
            </a:pPr>
            <a:endParaRPr lang="en-US" dirty="0"/>
          </a:p>
          <a:p>
            <a:pPr marL="342900" indent="-342900">
              <a:buFontTx/>
              <a:buChar char="•"/>
            </a:pPr>
            <a:r>
              <a:rPr lang="en-US" dirty="0"/>
              <a:t>Average of all three sensors falls in the centre of the bird shell to allow for simple determination of along-track gradient</a:t>
            </a:r>
          </a:p>
          <a:p>
            <a:pPr marL="342900" indent="-342900">
              <a:buFontTx/>
              <a:buChar char="•"/>
            </a:pPr>
            <a:endParaRPr lang="en-US" dirty="0"/>
          </a:p>
          <a:p>
            <a:pPr marL="342900" indent="-342900">
              <a:buFontTx/>
              <a:buChar char="•"/>
            </a:pPr>
            <a:r>
              <a:rPr lang="en-US" dirty="0"/>
              <a:t>Two lower fins used to calculate across-track gradient</a:t>
            </a:r>
            <a:endParaRPr lang="en-US" sz="2000" dirty="0">
              <a:latin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charset="2"/>
              <a:buChar char="·"/>
            </a:pPr>
            <a:endParaRPr lang="en-US" sz="2000" dirty="0">
              <a:solidFill>
                <a:srgbClr val="FFFF00"/>
              </a:solidFill>
              <a:latin typeface="Tahoma" charset="0"/>
            </a:endParaRPr>
          </a:p>
        </p:txBody>
      </p:sp>
      <p:pic>
        <p:nvPicPr>
          <p:cNvPr id="3" name="Image 14" descr="GemGra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981200"/>
            <a:ext cx="2193893" cy="4343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74"/>
          <p:cNvSpPr txBox="1">
            <a:spLocks noChangeArrowheads="1"/>
          </p:cNvSpPr>
          <p:nvPr/>
        </p:nvSpPr>
        <p:spPr bwMode="auto">
          <a:xfrm>
            <a:off x="1219200" y="1143000"/>
            <a:ext cx="73152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rgbClr val="C00000"/>
                </a:solidFill>
                <a:latin typeface="Tahoma" charset="0"/>
              </a:rPr>
              <a:t>Raw Profiles – Vertical Gradient Data</a:t>
            </a:r>
          </a:p>
        </p:txBody>
      </p:sp>
      <p:pic>
        <p:nvPicPr>
          <p:cNvPr id="6" name="Picture 2056" descr="Mag_profiles2_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8" y="2524125"/>
            <a:ext cx="845978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0" y="1219200"/>
            <a:ext cx="8001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solidFill>
                  <a:srgbClr val="FF0000"/>
                </a:solidFill>
                <a:latin typeface="Tahoma" charset="0"/>
              </a:rPr>
              <a:t>New Generation of High Sensitivity Airborne Potassium Magnetometers</a:t>
            </a:r>
          </a:p>
          <a:p>
            <a:endParaRPr lang="en-US" sz="2800" b="1" dirty="0">
              <a:latin typeface="Tahoma" charset="0"/>
            </a:endParaRP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endParaRPr lang="en-US" b="1" dirty="0">
              <a:latin typeface="Tahoma" charset="0"/>
            </a:endParaRPr>
          </a:p>
          <a:p>
            <a:r>
              <a:rPr lang="en-US" b="1" dirty="0" smtClean="0"/>
              <a:t>         Taiwan, 2012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        </a:t>
            </a:r>
            <a:r>
              <a:rPr lang="en-US" b="1" dirty="0" smtClean="0"/>
              <a:t>Michael </a:t>
            </a:r>
            <a:r>
              <a:rPr lang="en-US" b="1" dirty="0"/>
              <a:t>Wilson</a:t>
            </a:r>
          </a:p>
          <a:p>
            <a:r>
              <a:rPr lang="en-US" b="1" dirty="0"/>
              <a:t>    Director, Production</a:t>
            </a:r>
            <a:endParaRPr lang="en-US" b="1" dirty="0">
              <a:latin typeface="Tahoma" charset="0"/>
            </a:endParaRPr>
          </a:p>
          <a:p>
            <a:endParaRPr lang="en-US" sz="2800" b="1" dirty="0">
              <a:latin typeface="Tahoma" charset="0"/>
            </a:endParaRPr>
          </a:p>
          <a:p>
            <a:endParaRPr lang="en-US" sz="2400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9600" y="4724400"/>
            <a:ext cx="3048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www.gemsys.ca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/>
              <a:t>mike.wilson@gemsys.ca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5" descr="\\psf\Host\Volumes\GS-Corperate\Marketing\IMAGES and Photos\Photo Session May 12 2009\DSC_0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714875"/>
            <a:ext cx="304800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\\Gs-serv01\gs-corperate\Marketing\Web\Images New 2012\DSC0279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676400"/>
            <a:ext cx="5410199" cy="4057649"/>
          </a:xfrm>
          <a:prstGeom prst="rect">
            <a:avLst/>
          </a:prstGeom>
          <a:noFill/>
          <a:effectLst>
            <a:outerShdw blurRad="50800" dist="533400" dir="8100000" algn="t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026"/>
          <p:cNvSpPr txBox="1">
            <a:spLocks noChangeArrowheads="1"/>
          </p:cNvSpPr>
          <p:nvPr/>
        </p:nvSpPr>
        <p:spPr bwMode="auto">
          <a:xfrm>
            <a:off x="1828800" y="1143000"/>
            <a:ext cx="609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ahoma" charset="0"/>
              </a:rPr>
              <a:t>Tri-Directional Gradiometer Data</a:t>
            </a:r>
            <a:endParaRPr lang="en-US" sz="2000" b="1" dirty="0">
              <a:solidFill>
                <a:srgbClr val="C00000"/>
              </a:solidFill>
              <a:latin typeface="Tahoma" charset="0"/>
            </a:endParaRPr>
          </a:p>
        </p:txBody>
      </p:sp>
      <p:pic>
        <p:nvPicPr>
          <p:cNvPr id="46083" name="Picture 2070" descr="Ma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3600"/>
            <a:ext cx="3657600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071" descr="V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133600"/>
            <a:ext cx="36893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05000" y="838200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NEW </a:t>
            </a:r>
            <a:r>
              <a:rPr lang="en-US" sz="2800" b="1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VLF-EM</a:t>
            </a:r>
            <a:r>
              <a:rPr lang="en-US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Airborne Systems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77628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www.cmgairborne.com/Portals/0/images/VLF_Exam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419600"/>
            <a:ext cx="29718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0" y="6180138"/>
            <a:ext cx="4953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VLF total field grid during a CMG survey in 2008</a:t>
            </a:r>
            <a:endParaRPr lang="en-US" sz="1400"/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33600" y="9144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Advanced Airborne Systems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3400" y="1497013"/>
            <a:ext cx="83820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GEM DAS (Data Acquisition System)</a:t>
            </a:r>
          </a:p>
          <a:p>
            <a:endParaRPr lang="en-US"/>
          </a:p>
          <a:p>
            <a:r>
              <a:rPr lang="en-US" b="1"/>
              <a:t>Records in Real-time Data from:</a:t>
            </a:r>
          </a:p>
          <a:p>
            <a:pPr>
              <a:buFont typeface="Arial" charset="0"/>
              <a:buChar char="•"/>
            </a:pPr>
            <a:r>
              <a:rPr lang="en-US"/>
              <a:t> Magnetometers Data</a:t>
            </a:r>
          </a:p>
          <a:p>
            <a:pPr>
              <a:buFont typeface="Arial" charset="0"/>
              <a:buChar char="•"/>
            </a:pPr>
            <a:r>
              <a:rPr lang="en-US"/>
              <a:t> Radar Altimeter</a:t>
            </a:r>
          </a:p>
          <a:p>
            <a:pPr>
              <a:buFont typeface="Arial" charset="0"/>
              <a:buChar char="•"/>
            </a:pPr>
            <a:r>
              <a:rPr lang="en-US"/>
              <a:t> GPS 20 HZ</a:t>
            </a:r>
          </a:p>
          <a:p>
            <a:pPr>
              <a:buFont typeface="Arial" charset="0"/>
              <a:buChar char="•"/>
            </a:pPr>
            <a:r>
              <a:rPr lang="en-US"/>
              <a:t> 2 VLF-EM</a:t>
            </a:r>
          </a:p>
          <a:p>
            <a:pPr>
              <a:buFont typeface="Arial" charset="0"/>
              <a:buChar char="•"/>
            </a:pPr>
            <a:r>
              <a:rPr lang="en-US"/>
              <a:t> Flight Details</a:t>
            </a:r>
          </a:p>
          <a:p>
            <a:r>
              <a:rPr lang="en-US"/>
              <a:t/>
            </a:r>
            <a:br>
              <a:rPr lang="en-US"/>
            </a:br>
            <a:endParaRPr lang="en-US" sz="1800"/>
          </a:p>
        </p:txBody>
      </p:sp>
      <p:pic>
        <p:nvPicPr>
          <p:cNvPr id="6" name="Picture 7" descr="http://www.cmgairborne.com/Portals/0/images/Scen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648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971800"/>
            <a:ext cx="5029200" cy="322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33600" y="9144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Advanced Airborne Systems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3400" y="1497013"/>
            <a:ext cx="8382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GEM DAS (Data Acquisition System)</a:t>
            </a:r>
          </a:p>
          <a:p>
            <a:r>
              <a:rPr lang="en-US" b="1" dirty="0"/>
              <a:t>Display in Real-time </a:t>
            </a:r>
            <a:r>
              <a:rPr lang="en-US" b="1" dirty="0" smtClean="0"/>
              <a:t>Data:</a:t>
            </a:r>
            <a:endParaRPr lang="en-US" b="1" dirty="0"/>
          </a:p>
          <a:p>
            <a:pPr>
              <a:buFont typeface="Arial" charset="0"/>
              <a:buChar char="•"/>
            </a:pPr>
            <a:r>
              <a:rPr lang="en-US" dirty="0"/>
              <a:t> Magnetometers </a:t>
            </a:r>
          </a:p>
          <a:p>
            <a:pPr>
              <a:buFont typeface="Arial" charset="0"/>
              <a:buChar char="•"/>
            </a:pPr>
            <a:r>
              <a:rPr lang="en-US" dirty="0"/>
              <a:t> Radar Altimeter</a:t>
            </a:r>
          </a:p>
          <a:p>
            <a:pPr>
              <a:buFont typeface="Arial" charset="0"/>
              <a:buChar char="•"/>
            </a:pPr>
            <a:r>
              <a:rPr lang="en-US" dirty="0"/>
              <a:t> GPS Coordinates and #</a:t>
            </a:r>
          </a:p>
          <a:p>
            <a:r>
              <a:rPr lang="en-US" dirty="0"/>
              <a:t>   Satellites</a:t>
            </a:r>
          </a:p>
          <a:p>
            <a:pPr>
              <a:buFont typeface="Arial" charset="0"/>
              <a:buChar char="•"/>
            </a:pPr>
            <a:r>
              <a:rPr lang="en-US" dirty="0"/>
              <a:t> 2 </a:t>
            </a:r>
            <a:r>
              <a:rPr lang="en-US" dirty="0" err="1"/>
              <a:t>VLF-EM</a:t>
            </a:r>
            <a:r>
              <a:rPr lang="en-US" dirty="0"/>
              <a:t> Frequency</a:t>
            </a:r>
          </a:p>
          <a:p>
            <a:pPr>
              <a:buFont typeface="Arial" charset="0"/>
              <a:buChar char="•"/>
            </a:pPr>
            <a:r>
              <a:rPr lang="en-US" dirty="0"/>
              <a:t> Signal strength of </a:t>
            </a:r>
            <a:r>
              <a:rPr lang="en-US" dirty="0" err="1"/>
              <a:t>Mag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Mags</a:t>
            </a:r>
            <a:r>
              <a:rPr lang="en-US" dirty="0"/>
              <a:t> Lock Signal</a:t>
            </a:r>
          </a:p>
          <a:p>
            <a:pPr>
              <a:buFont typeface="Arial" charset="0"/>
              <a:buChar char="•"/>
            </a:pPr>
            <a:r>
              <a:rPr lang="en-US" dirty="0"/>
              <a:t> Fourth Difference</a:t>
            </a:r>
          </a:p>
          <a:p>
            <a:pPr>
              <a:buFont typeface="Arial" charset="0"/>
              <a:buChar char="•"/>
            </a:pPr>
            <a:r>
              <a:rPr lang="en-US" dirty="0"/>
              <a:t> Low Altitude Alarm</a:t>
            </a:r>
          </a:p>
          <a:p>
            <a:pPr>
              <a:buFont typeface="Arial" charset="0"/>
              <a:buChar char="•"/>
            </a:pPr>
            <a:r>
              <a:rPr lang="en-US" dirty="0"/>
              <a:t> Color warnings</a:t>
            </a:r>
            <a:br>
              <a:rPr lang="en-US" dirty="0"/>
            </a:br>
            <a:endParaRPr lang="en-US" sz="1800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743200"/>
            <a:ext cx="54800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33600" y="9144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Advanced Airborne Systems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3400" y="1497013"/>
            <a:ext cx="838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GEM DAS (Data Acquisition System)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Display in Real-time </a:t>
            </a:r>
          </a:p>
          <a:p>
            <a:pPr>
              <a:buFont typeface="Arial" charset="0"/>
              <a:buChar char="•"/>
            </a:pPr>
            <a:r>
              <a:rPr lang="en-US" dirty="0"/>
              <a:t> Flight </a:t>
            </a:r>
            <a:r>
              <a:rPr lang="en-US" dirty="0" smtClean="0"/>
              <a:t>Tracing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Communications window</a:t>
            </a:r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sz="18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4191000" cy="267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981200"/>
            <a:ext cx="4267200" cy="27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026"/>
          <p:cNvSpPr txBox="1">
            <a:spLocks noChangeArrowheads="1"/>
          </p:cNvSpPr>
          <p:nvPr/>
        </p:nvSpPr>
        <p:spPr bwMode="auto">
          <a:xfrm>
            <a:off x="228600" y="990600"/>
            <a:ext cx="617061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ahoma" charset="0"/>
              </a:rPr>
              <a:t>                          </a:t>
            </a:r>
            <a:r>
              <a:rPr lang="en-US" sz="2800" b="1" dirty="0" smtClean="0">
                <a:solidFill>
                  <a:srgbClr val="C00000"/>
                </a:solidFill>
                <a:latin typeface="Tahoma" charset="0"/>
              </a:rPr>
              <a:t>Base Stations</a:t>
            </a:r>
            <a:endParaRPr lang="en-US" sz="2800" b="1" dirty="0">
              <a:solidFill>
                <a:srgbClr val="C00000"/>
              </a:solidFill>
              <a:latin typeface="Tahoma" charset="0"/>
            </a:endParaRPr>
          </a:p>
          <a:p>
            <a:endParaRPr lang="en-US" dirty="0">
              <a:solidFill>
                <a:schemeClr val="bg1"/>
              </a:solidFill>
              <a:latin typeface="Tahoma" charset="0"/>
            </a:endParaRPr>
          </a:p>
          <a:p>
            <a:r>
              <a:rPr lang="en-US" dirty="0" err="1">
                <a:cs typeface="Arial" charset="0"/>
              </a:rPr>
              <a:t>Overhauser</a:t>
            </a:r>
            <a:r>
              <a:rPr lang="en-US" dirty="0">
                <a:cs typeface="Arial" charset="0"/>
              </a:rPr>
              <a:t> or Potassium base stations available for effective elimination of diurnals:</a:t>
            </a:r>
          </a:p>
          <a:p>
            <a:endParaRPr lang="en-US" dirty="0">
              <a:cs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cs typeface="Arial" charset="0"/>
              </a:rPr>
              <a:t> Precise time synchronization of airborne and base station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  units using a built-in GPS option</a:t>
            </a:r>
          </a:p>
          <a:p>
            <a:pPr>
              <a:buFontTx/>
              <a:buChar char="•"/>
            </a:pPr>
            <a:endParaRPr lang="en-US" dirty="0">
              <a:cs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cs typeface="Arial" charset="0"/>
              </a:rPr>
              <a:t> Multiple modes of operation:</a:t>
            </a:r>
          </a:p>
          <a:p>
            <a:pPr>
              <a:buFontTx/>
              <a:buChar char="•"/>
            </a:pPr>
            <a:endParaRPr lang="en-US" dirty="0">
              <a:cs typeface="Arial" charset="0"/>
            </a:endParaRPr>
          </a:p>
          <a:p>
            <a:pPr lvl="1">
              <a:buFontTx/>
              <a:buChar char="•"/>
            </a:pPr>
            <a:r>
              <a:rPr lang="en-US" dirty="0">
                <a:cs typeface="Arial" charset="0"/>
              </a:rPr>
              <a:t> Flexible (up to 30 periods)</a:t>
            </a:r>
          </a:p>
          <a:p>
            <a:pPr lvl="1">
              <a:buFontTx/>
              <a:buChar char="•"/>
            </a:pPr>
            <a:endParaRPr lang="en-US" dirty="0">
              <a:cs typeface="Arial" charset="0"/>
            </a:endParaRPr>
          </a:p>
          <a:p>
            <a:pPr lvl="1">
              <a:buFontTx/>
              <a:buChar char="•"/>
            </a:pPr>
            <a:r>
              <a:rPr lang="en-US" dirty="0">
                <a:cs typeface="Arial" charset="0"/>
              </a:rPr>
              <a:t> Daily (specify daily hours)</a:t>
            </a:r>
          </a:p>
          <a:p>
            <a:pPr lvl="1">
              <a:buFontTx/>
              <a:buChar char="•"/>
            </a:pPr>
            <a:endParaRPr lang="en-US" dirty="0">
              <a:cs typeface="Arial" charset="0"/>
            </a:endParaRPr>
          </a:p>
          <a:p>
            <a:pPr lvl="1">
              <a:buFontTx/>
              <a:buChar char="•"/>
            </a:pPr>
            <a:r>
              <a:rPr lang="en-US" dirty="0">
                <a:cs typeface="Arial" charset="0"/>
              </a:rPr>
              <a:t> Immediate (start instantly)</a:t>
            </a:r>
          </a:p>
          <a:p>
            <a:endParaRPr lang="en-US" dirty="0">
              <a:solidFill>
                <a:srgbClr val="FFFF00"/>
              </a:solidFill>
              <a:cs typeface="Arial" charset="0"/>
            </a:endParaRPr>
          </a:p>
          <a:p>
            <a:endParaRPr lang="en-US" dirty="0">
              <a:solidFill>
                <a:srgbClr val="FFFF00"/>
              </a:solidFill>
              <a:cs typeface="Arial" charset="0"/>
            </a:endParaRPr>
          </a:p>
          <a:p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58372" name="Picture 4" descr="\\Gs-serv01\gs-corperate\Marketing\Web\Images New 2012\DSC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953000"/>
            <a:ext cx="5235677" cy="1690687"/>
          </a:xfrm>
          <a:prstGeom prst="rect">
            <a:avLst/>
          </a:prstGeom>
          <a:noFill/>
        </p:spPr>
      </p:pic>
      <p:pic>
        <p:nvPicPr>
          <p:cNvPr id="58373" name="Picture 5" descr="\\Gs-serv01\gs-corperate\Marketing\IMAGES and Photos\Pictures from camera 2012\DSC02750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828800"/>
            <a:ext cx="252134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33600" y="9144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Sample </a:t>
            </a:r>
            <a:r>
              <a:rPr lang="en-US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ustomer Maps</a:t>
            </a:r>
            <a:endParaRPr lang="en-US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38200" y="15240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Airborne Data presented for here is raw data no filtering, no line leveling.</a:t>
            </a:r>
          </a:p>
        </p:txBody>
      </p:sp>
      <p:pic>
        <p:nvPicPr>
          <p:cNvPr id="4" name="Picture 4" descr="server@gems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438400"/>
            <a:ext cx="6042660" cy="3381375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3000" y="5943600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14350" algn="ctr" eaLnBrk="0" hangingPunct="0"/>
            <a:r>
              <a:rPr lang="en-US" sz="1200" b="1" i="1">
                <a:latin typeface="Verdana" pitchFamily="34" charset="0"/>
                <a:cs typeface="Times New Roman" pitchFamily="18" charset="0"/>
              </a:rPr>
              <a:t>VLF Total Field 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33600" y="9144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Sample Customer Maps</a:t>
            </a:r>
            <a:endParaRPr lang="en-US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38200" y="15240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Airborne Data presented for here is raw data no filtering, no line leveling.</a:t>
            </a:r>
          </a:p>
        </p:txBody>
      </p:sp>
      <p:pic>
        <p:nvPicPr>
          <p:cNvPr id="4" name="Picture 1" descr="server@gems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362200"/>
            <a:ext cx="4210050" cy="3857625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6324600"/>
            <a:ext cx="7086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14350" algn="ctr" eaLnBrk="0" hangingPunct="0"/>
            <a:r>
              <a:rPr lang="en-US" sz="1200" b="1" i="1">
                <a:latin typeface="Verdana" pitchFamily="34" charset="0"/>
                <a:cs typeface="Times New Roman" pitchFamily="18" charset="0"/>
              </a:rPr>
              <a:t>Total Magnetic Intensity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3600" y="9144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Sample Customer Maps</a:t>
            </a:r>
            <a:endParaRPr lang="en-US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8200" y="15240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Airborne Data presented for here is raw data no filtering, no line leveling.</a:t>
            </a:r>
          </a:p>
        </p:txBody>
      </p:sp>
      <p:pic>
        <p:nvPicPr>
          <p:cNvPr id="8" name="Picture 1" descr="server@gems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667000"/>
            <a:ext cx="5057775" cy="2276475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81200" y="5257800"/>
            <a:ext cx="464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14350" algn="ctr" eaLnBrk="0" hangingPunct="0"/>
            <a:r>
              <a:rPr lang="en-US" sz="1200" b="1" i="1">
                <a:latin typeface="Verdana" pitchFamily="34" charset="0"/>
                <a:cs typeface="Times New Roman" pitchFamily="18" charset="0"/>
              </a:rPr>
              <a:t>Total Magnetic Intensity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33600" y="9144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Sample Customer Maps</a:t>
            </a:r>
            <a:endParaRPr lang="en-US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15240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Airborne Data presented for here is raw data no filtering, no line leveling.</a:t>
            </a:r>
          </a:p>
        </p:txBody>
      </p:sp>
      <p:pic>
        <p:nvPicPr>
          <p:cNvPr id="6" name="Picture 4" descr="server@gems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514600"/>
            <a:ext cx="5057775" cy="3390900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0" y="6019800"/>
            <a:ext cx="571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14350" algn="ctr" eaLnBrk="0" hangingPunct="0"/>
            <a:r>
              <a:rPr lang="en-US" sz="1200" b="1" i="1">
                <a:latin typeface="Verdana" pitchFamily="34" charset="0"/>
                <a:cs typeface="Times New Roman" pitchFamily="18" charset="0"/>
              </a:rPr>
              <a:t>Measured Vertical Magnetic Gradient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43000" y="1256467"/>
            <a:ext cx="678180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ahoma" charset="0"/>
              </a:rPr>
              <a:t>Overview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Font typeface="Symbol" charset="2"/>
              <a:buChar char="·"/>
            </a:pPr>
            <a:r>
              <a:rPr lang="en-US" dirty="0">
                <a:latin typeface="Tahoma" charset="0"/>
              </a:rPr>
              <a:t> Airborne Trends in Mineral Exploration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charset="2"/>
              <a:buChar char="·"/>
            </a:pPr>
            <a:r>
              <a:rPr lang="en-US" dirty="0" smtClean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Why </a:t>
            </a:r>
            <a:r>
              <a:rPr lang="en-US" dirty="0" smtClean="0">
                <a:latin typeface="Tahoma" charset="0"/>
              </a:rPr>
              <a:t>Potassium?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charset="2"/>
              <a:buChar char="·"/>
            </a:pPr>
            <a:r>
              <a:rPr lang="en-US" dirty="0" smtClean="0">
                <a:latin typeface="Tahoma" charset="0"/>
              </a:rPr>
              <a:t> Benefits of Potassium </a:t>
            </a:r>
            <a:r>
              <a:rPr lang="en-US" dirty="0" err="1" smtClean="0">
                <a:latin typeface="Tahoma" charset="0"/>
              </a:rPr>
              <a:t>Vapour</a:t>
            </a:r>
            <a:r>
              <a:rPr lang="en-US" dirty="0" smtClean="0">
                <a:latin typeface="Tahoma" charset="0"/>
              </a:rPr>
              <a:t> Magnetometers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charset="2"/>
              <a:buChar char="·"/>
            </a:pP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How we did it!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charset="2"/>
              <a:buChar char="·"/>
            </a:pPr>
            <a:r>
              <a:rPr lang="en-US" dirty="0" smtClean="0">
                <a:latin typeface="Tahoma" charset="0"/>
              </a:rPr>
              <a:t> Bird’s family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charset="2"/>
              <a:buChar char="·"/>
            </a:pP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Gradiometers – Rationale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charset="2"/>
              <a:buChar char="·"/>
            </a:pP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Tri-Directional Gradiometer – Bird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charset="2"/>
              <a:buChar char="·"/>
            </a:pP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GEM DAS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charset="2"/>
              <a:buChar char="·"/>
            </a:pP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Sample Customer Maps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charset="2"/>
              <a:buChar char="·"/>
            </a:pPr>
            <a:r>
              <a:rPr lang="en-US" dirty="0" smtClean="0">
                <a:latin typeface="Tahoma" charset="0"/>
              </a:rPr>
              <a:t> Conclusion</a:t>
            </a:r>
            <a:endParaRPr lang="en-US" sz="2400" dirty="0">
              <a:solidFill>
                <a:srgbClr val="FF0000"/>
              </a:solidFill>
              <a:latin typeface="Tahoma" charset="0"/>
            </a:endParaRPr>
          </a:p>
        </p:txBody>
      </p:sp>
      <p:pic>
        <p:nvPicPr>
          <p:cNvPr id="19460" name="Picture 4" descr="\\Gs-serv01\gs-corperate\Marketing\Web\Images New 2012\York_GSMP-40_Gr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555" y="3962400"/>
            <a:ext cx="3655645" cy="2266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33600" y="9144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Sample Customer Maps</a:t>
            </a:r>
            <a:endParaRPr lang="en-US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38200" y="15240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Airborne Data presented for here is raw data no filtering, no line leveling.</a:t>
            </a:r>
          </a:p>
        </p:txBody>
      </p:sp>
      <p:pic>
        <p:nvPicPr>
          <p:cNvPr id="4" name="Picture 1" descr="server@gems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09800"/>
            <a:ext cx="3095625" cy="399097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7400" y="6248400"/>
            <a:ext cx="548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14350" algn="ctr" eaLnBrk="0" hangingPunct="0"/>
            <a:r>
              <a:rPr lang="en-US" sz="1200" b="1" i="1">
                <a:latin typeface="Verdana" pitchFamily="34" charset="0"/>
                <a:cs typeface="Times New Roman" pitchFamily="18" charset="0"/>
              </a:rPr>
              <a:t>Digital Terrain Model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1143000"/>
            <a:ext cx="441178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Sample Customer Maps</a:t>
            </a:r>
            <a:endParaRPr lang="en-US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5497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Magnetic Inversion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Three dimensional drill core analysis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CA" dirty="0" smtClean="0"/>
              <a:t> Drill collar selection based on optimal intersections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962400"/>
            <a:ext cx="38766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90600" y="3657600"/>
            <a:ext cx="2836901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6172200" y="6596390"/>
            <a:ext cx="2417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b="1" dirty="0" smtClean="0">
                <a:solidFill>
                  <a:schemeClr val="bg1">
                    <a:lumMod val="75000"/>
                  </a:schemeClr>
                </a:solidFill>
              </a:rPr>
              <a:t>Example Inversion Modeling (Li, 1996)</a:t>
            </a:r>
            <a:endParaRPr lang="en-CA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026"/>
          <p:cNvSpPr txBox="1">
            <a:spLocks noChangeArrowheads="1"/>
          </p:cNvSpPr>
          <p:nvPr/>
        </p:nvSpPr>
        <p:spPr bwMode="auto">
          <a:xfrm>
            <a:off x="2209800" y="1143000"/>
            <a:ext cx="64008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900" b="1" dirty="0">
                <a:solidFill>
                  <a:srgbClr val="C00000"/>
                </a:solidFill>
                <a:latin typeface="Tahoma" charset="0"/>
              </a:rPr>
              <a:t>Potassium – Specifications</a:t>
            </a:r>
          </a:p>
          <a:p>
            <a:endParaRPr lang="en-US" sz="2400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1524000" y="1981200"/>
            <a:ext cx="66294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Sensitivity: </a:t>
            </a:r>
            <a:r>
              <a:rPr lang="en-US" dirty="0" smtClean="0"/>
              <a:t>0.5 </a:t>
            </a:r>
            <a:r>
              <a:rPr lang="en-US" dirty="0" err="1" smtClean="0"/>
              <a:t>pT</a:t>
            </a:r>
            <a:endParaRPr lang="en-US" dirty="0">
              <a:sym typeface="Symbol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ym typeface="Symbol" charset="2"/>
              </a:rPr>
              <a:t> Resolution: 0.0001 </a:t>
            </a:r>
            <a:r>
              <a:rPr lang="en-US" dirty="0" err="1">
                <a:sym typeface="Symbol" charset="2"/>
              </a:rPr>
              <a:t>nT</a:t>
            </a:r>
            <a:endParaRPr lang="en-US" dirty="0">
              <a:sym typeface="Symbol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ym typeface="Symbol" charset="2"/>
              </a:rPr>
              <a:t> Absolute Accuracy: +/- </a:t>
            </a:r>
            <a:r>
              <a:rPr lang="en-US" dirty="0" smtClean="0">
                <a:sym typeface="Symbol" charset="2"/>
              </a:rPr>
              <a:t>0.05 </a:t>
            </a:r>
            <a:r>
              <a:rPr lang="en-US" dirty="0" err="1">
                <a:sym typeface="Symbol" charset="2"/>
              </a:rPr>
              <a:t>nT</a:t>
            </a:r>
            <a:endParaRPr lang="en-US" dirty="0">
              <a:sym typeface="Symbol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ym typeface="Symbol" charset="2"/>
              </a:rPr>
              <a:t> Dynamic Range: 10,000 to 120,000 </a:t>
            </a:r>
            <a:r>
              <a:rPr lang="en-US" dirty="0" err="1">
                <a:sym typeface="Symbol" charset="2"/>
              </a:rPr>
              <a:t>nT</a:t>
            </a:r>
            <a:endParaRPr lang="en-US" dirty="0">
              <a:sym typeface="Symbol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ym typeface="Symbol" charset="2"/>
              </a:rPr>
              <a:t> Gradient Tolerance: </a:t>
            </a:r>
            <a:r>
              <a:rPr lang="en-US" dirty="0" smtClean="0">
                <a:sym typeface="Symbol" charset="2"/>
              </a:rPr>
              <a:t>35,000 </a:t>
            </a:r>
            <a:r>
              <a:rPr lang="en-US" dirty="0" err="1">
                <a:sym typeface="Symbol" charset="2"/>
              </a:rPr>
              <a:t>nT</a:t>
            </a:r>
            <a:r>
              <a:rPr lang="en-US" dirty="0">
                <a:sym typeface="Symbol" charset="2"/>
              </a:rPr>
              <a:t> /m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ym typeface="Symbol" charset="2"/>
              </a:rPr>
              <a:t> Sensor Angle: Optimum angle 30 between sensor </a:t>
            </a:r>
            <a:br>
              <a:rPr lang="en-US" dirty="0">
                <a:sym typeface="Symbol" charset="2"/>
              </a:rPr>
            </a:br>
            <a:r>
              <a:rPr lang="en-US" dirty="0">
                <a:sym typeface="Symbol" charset="2"/>
              </a:rPr>
              <a:t>  head axis and field vector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ym typeface="Symbol" charset="2"/>
              </a:rPr>
              <a:t> Heading Error: &lt;0.05 </a:t>
            </a:r>
            <a:r>
              <a:rPr lang="en-US" dirty="0" err="1">
                <a:sym typeface="Symbol" charset="2"/>
              </a:rPr>
              <a:t>nT</a:t>
            </a:r>
            <a:r>
              <a:rPr lang="en-US" dirty="0">
                <a:sym typeface="Symbol" charset="2"/>
              </a:rPr>
              <a:t> between 10 to 80 and 360 full </a:t>
            </a:r>
            <a:br>
              <a:rPr lang="en-US" dirty="0">
                <a:sym typeface="Symbol" charset="2"/>
              </a:rPr>
            </a:br>
            <a:r>
              <a:rPr lang="en-US" dirty="0">
                <a:sym typeface="Symbol" charset="2"/>
              </a:rPr>
              <a:t>  rotation about axis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71800" y="914400"/>
            <a:ext cx="27432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9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pic>
        <p:nvPicPr>
          <p:cNvPr id="5" name="Picture 2" descr="C:\Users\paco\Documents\IMAGES MY DOCS\Airborne Images\Aeroquest Tri-Directional NFLD\IMG_1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91000"/>
            <a:ext cx="18097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Picture 5" descr="DSC_02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733800"/>
            <a:ext cx="3384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600" y="60960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GEM Changing the Nature of Surveying</a:t>
            </a:r>
            <a:endParaRPr lang="en-US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676400"/>
            <a:ext cx="8915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000" dirty="0"/>
              <a:t>GSMP-35A is a </a:t>
            </a:r>
            <a:r>
              <a:rPr lang="en-US" sz="2000" b="1" dirty="0"/>
              <a:t>State of the Art System </a:t>
            </a:r>
            <a:r>
              <a:rPr lang="en-US" sz="2000" dirty="0"/>
              <a:t>for airborne surveys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Tested, all ready flew </a:t>
            </a:r>
            <a:r>
              <a:rPr lang="en-US" sz="2000" b="1" dirty="0"/>
              <a:t>over</a:t>
            </a:r>
            <a:r>
              <a:rPr lang="en-US" sz="2000" dirty="0"/>
              <a:t> </a:t>
            </a:r>
            <a:r>
              <a:rPr lang="en-US" sz="2000" dirty="0" smtClean="0"/>
              <a:t>200,000 </a:t>
            </a:r>
            <a:r>
              <a:rPr lang="en-US" sz="2000" dirty="0"/>
              <a:t>line km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Its </a:t>
            </a:r>
            <a:r>
              <a:rPr lang="en-US" sz="2000" b="1" dirty="0"/>
              <a:t>High Sensitivity </a:t>
            </a:r>
            <a:r>
              <a:rPr lang="en-US" sz="2000" dirty="0"/>
              <a:t>and </a:t>
            </a:r>
            <a:r>
              <a:rPr lang="en-US" sz="2000" b="1" dirty="0"/>
              <a:t>Unique</a:t>
            </a:r>
            <a:r>
              <a:rPr lang="en-US" sz="2000" dirty="0"/>
              <a:t> absolute accuracy </a:t>
            </a:r>
            <a:r>
              <a:rPr lang="en-US" sz="2000" dirty="0" smtClean="0"/>
              <a:t>makes the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b="1" dirty="0" smtClean="0"/>
              <a:t>Perfect </a:t>
            </a:r>
            <a:r>
              <a:rPr lang="en-US" sz="2000" b="1" dirty="0"/>
              <a:t>magnetometer </a:t>
            </a:r>
            <a:r>
              <a:rPr lang="en-US" sz="2000" dirty="0"/>
              <a:t>for </a:t>
            </a:r>
            <a:r>
              <a:rPr lang="en-US" sz="2000" b="1" dirty="0"/>
              <a:t>High Sensitivity </a:t>
            </a:r>
            <a:r>
              <a:rPr lang="en-US" sz="2000" b="1" dirty="0" smtClean="0"/>
              <a:t>Surveys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ahoma" charset="0"/>
              </a:rPr>
              <a:t> Results demonstrate the effectiveness of the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system for </a:t>
            </a:r>
            <a:r>
              <a:rPr lang="en-US" sz="2000" b="1" dirty="0">
                <a:latin typeface="Tahoma" charset="0"/>
              </a:rPr>
              <a:t>H</a:t>
            </a:r>
            <a:r>
              <a:rPr lang="en-US" sz="2000" b="1" dirty="0" smtClean="0">
                <a:latin typeface="Tahoma" charset="0"/>
              </a:rPr>
              <a:t>igh Resolution   </a:t>
            </a:r>
            <a:r>
              <a:rPr lang="en-US" sz="2000" dirty="0" smtClean="0">
                <a:latin typeface="Tahoma" charset="0"/>
              </a:rPr>
              <a:t>magnetic and </a:t>
            </a:r>
            <a:r>
              <a:rPr lang="en-US" sz="2000" dirty="0" err="1" smtClean="0">
                <a:latin typeface="Tahoma" charset="0"/>
              </a:rPr>
              <a:t>gradiometric</a:t>
            </a:r>
            <a:r>
              <a:rPr lang="en-US" sz="2000" dirty="0" smtClean="0">
                <a:latin typeface="Tahoma" charset="0"/>
              </a:rPr>
              <a:t> surveys</a:t>
            </a:r>
            <a:endParaRPr lang="en-US" sz="2000" b="1" dirty="0"/>
          </a:p>
          <a:p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2590800" y="5867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ahoma" charset="0"/>
              </a:rPr>
              <a:t>Thank you for your attention ...</a:t>
            </a:r>
            <a:endParaRPr lang="en-US" sz="2400" dirty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70866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solidFill>
                  <a:srgbClr val="FF0000"/>
                </a:solidFill>
                <a:latin typeface="Tahoma" charset="0"/>
              </a:rPr>
              <a:t>Airborne Trends in Mineral Exploration</a:t>
            </a:r>
          </a:p>
          <a:p>
            <a:pPr marL="342900" indent="-342900"/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Last 5 </a:t>
            </a:r>
            <a:r>
              <a:rPr lang="en-US" dirty="0" smtClean="0"/>
              <a:t>years it </a:t>
            </a:r>
            <a:r>
              <a:rPr lang="en-US" dirty="0"/>
              <a:t>has seen a number of key trends that affect </a:t>
            </a:r>
            <a:br>
              <a:rPr lang="en-US" dirty="0"/>
            </a:br>
            <a:r>
              <a:rPr lang="en-US" dirty="0"/>
              <a:t>the implementation of any new airborne technology:</a:t>
            </a:r>
            <a:br>
              <a:rPr lang="en-US" dirty="0"/>
            </a:b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High Resolution Data</a:t>
            </a:r>
            <a:br>
              <a:rPr lang="en-US" dirty="0"/>
            </a:b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More Information from Data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Better Positioned Data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Safe Acquisition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Cost Effective Acquisition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charset="2"/>
              <a:buChar char=""/>
            </a:pPr>
            <a:endParaRPr lang="en-US" dirty="0">
              <a:solidFill>
                <a:srgbClr val="FFFF00"/>
              </a:solidFill>
              <a:latin typeface="Tahoma" charset="0"/>
            </a:endParaRPr>
          </a:p>
        </p:txBody>
      </p:sp>
      <p:pic>
        <p:nvPicPr>
          <p:cNvPr id="21507" name="Picture 6" descr="3D_VG_z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95800"/>
            <a:ext cx="2895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Why Potassium?</a:t>
            </a:r>
            <a:endParaRPr lang="en-US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8600" y="1741487"/>
            <a:ext cx="8686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• </a:t>
            </a:r>
            <a:r>
              <a:rPr lang="en-US" sz="2000" b="1" dirty="0"/>
              <a:t>Highest Sensitivity: </a:t>
            </a:r>
          </a:p>
          <a:p>
            <a:r>
              <a:rPr lang="en-US" sz="1800" dirty="0"/>
              <a:t>Standard sensitivity 0.0005nT @ 1Hz (Model GSMP-35A) and optional High sensitivity 0.0001nT @ 1 HZ</a:t>
            </a:r>
            <a:r>
              <a:rPr lang="en-US" sz="1800" baseline="30000" dirty="0"/>
              <a:t> </a:t>
            </a:r>
            <a:r>
              <a:rPr lang="en-US" sz="1800" dirty="0"/>
              <a:t> (Model GSMP-30A) are available.</a:t>
            </a:r>
          </a:p>
          <a:p>
            <a:endParaRPr lang="en-US" sz="1100" dirty="0"/>
          </a:p>
          <a:p>
            <a:r>
              <a:rPr lang="en-US" sz="2200" dirty="0"/>
              <a:t>• </a:t>
            </a:r>
            <a:r>
              <a:rPr lang="en-US" sz="2000" b="1" dirty="0"/>
              <a:t>Minimal Heading Error:</a:t>
            </a:r>
          </a:p>
          <a:p>
            <a:r>
              <a:rPr lang="en-US" sz="1800" dirty="0"/>
              <a:t>less than 0.05nT for high data quality. The composite spectral line of </a:t>
            </a:r>
            <a:r>
              <a:rPr lang="en-US" sz="1800" dirty="0" smtClean="0"/>
              <a:t>other </a:t>
            </a:r>
            <a:r>
              <a:rPr lang="en-US" sz="1800" dirty="0"/>
              <a:t>vapor magnetometers changes its shape as a function of sensor orientation in the magnetic field, resulting in a significant heading error (+/- 1 </a:t>
            </a:r>
            <a:r>
              <a:rPr lang="en-US" sz="1800" dirty="0" err="1"/>
              <a:t>nT</a:t>
            </a:r>
            <a:r>
              <a:rPr lang="en-US" sz="1800" dirty="0"/>
              <a:t>). In contrast, the Potassium single line has virtually no dependence on sensor field orientation.  </a:t>
            </a:r>
          </a:p>
          <a:p>
            <a:endParaRPr lang="en-US" sz="1100" dirty="0"/>
          </a:p>
          <a:p>
            <a:r>
              <a:rPr lang="en-US" sz="2200" dirty="0"/>
              <a:t>• </a:t>
            </a:r>
            <a:r>
              <a:rPr lang="en-US" sz="2000" b="1" dirty="0"/>
              <a:t>Perfect System</a:t>
            </a:r>
          </a:p>
          <a:p>
            <a:r>
              <a:rPr lang="en-US" sz="2000" dirty="0"/>
              <a:t> </a:t>
            </a:r>
            <a:r>
              <a:rPr lang="en-US" sz="1800" dirty="0"/>
              <a:t>for multi-sensor airborne applications, with </a:t>
            </a:r>
            <a:r>
              <a:rPr lang="en-US" sz="1800" b="1" dirty="0"/>
              <a:t>highest absolute accuracy +/- </a:t>
            </a:r>
            <a:r>
              <a:rPr lang="en-US" sz="1800" b="1" dirty="0" smtClean="0"/>
              <a:t>0.05nT </a:t>
            </a:r>
            <a:r>
              <a:rPr lang="en-US" sz="1800" dirty="0"/>
              <a:t>for effectiveness in operation of gradiometers and multi-sensor gradiometers. The single regular spectral line operation guarantees an absolute accuracy surpassing the absolute accuracy of </a:t>
            </a:r>
            <a:r>
              <a:rPr lang="en-US" dirty="0" smtClean="0"/>
              <a:t>other vapor magnetometers </a:t>
            </a:r>
            <a:r>
              <a:rPr lang="en-US" sz="1800" dirty="0" smtClean="0"/>
              <a:t>&lt;3 </a:t>
            </a:r>
            <a:r>
              <a:rPr lang="en-US" sz="1800" dirty="0" err="1"/>
              <a:t>nT</a:t>
            </a:r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00200" y="1600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ahoma" charset="0"/>
              </a:rPr>
              <a:t>Potassium Principles </a:t>
            </a:r>
            <a:r>
              <a:rPr lang="en-US" sz="2800" dirty="0" smtClean="0">
                <a:solidFill>
                  <a:srgbClr val="C00000"/>
                </a:solidFill>
                <a:latin typeface="Tahoma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ahoma" charset="0"/>
              </a:rPr>
              <a:t>Spectral Lines</a:t>
            </a:r>
            <a:endParaRPr lang="en-US" sz="2400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410200" y="2371725"/>
            <a:ext cx="3352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Tahoma" charset="0"/>
              </a:rPr>
              <a:t>4 Narrow Spectral Lines approximately 100 nT apart in 50,000 nT field</a:t>
            </a:r>
          </a:p>
          <a:p>
            <a:pPr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Tahoma" charset="0"/>
              </a:rPr>
              <a:t>Narrow, symmetrical lines a key enabler of the technology</a:t>
            </a:r>
          </a:p>
          <a:p>
            <a:pPr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Tahoma" charset="0"/>
              </a:rPr>
              <a:t>Affect sensitivity and  gradient tolerance … GEM  developed gradient optimization procedures (2002)</a:t>
            </a:r>
          </a:p>
          <a:p>
            <a:pPr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Tahoma" charset="0"/>
              </a:rPr>
              <a:t>Sweep and “lock” on to first line</a:t>
            </a:r>
          </a:p>
        </p:txBody>
      </p: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396875" y="2362200"/>
            <a:ext cx="4632325" cy="3344863"/>
            <a:chOff x="234" y="1181"/>
            <a:chExt cx="2918" cy="2107"/>
          </a:xfrm>
        </p:grpSpPr>
        <p:sp>
          <p:nvSpPr>
            <p:cNvPr id="25605" name="Freeform 6"/>
            <p:cNvSpPr>
              <a:spLocks/>
            </p:cNvSpPr>
            <p:nvPr/>
          </p:nvSpPr>
          <p:spPr bwMode="auto">
            <a:xfrm>
              <a:off x="234" y="1431"/>
              <a:ext cx="2917" cy="1086"/>
            </a:xfrm>
            <a:custGeom>
              <a:avLst/>
              <a:gdLst>
                <a:gd name="T0" fmla="*/ 0 w 2917"/>
                <a:gd name="T1" fmla="*/ 824 h 1086"/>
                <a:gd name="T2" fmla="*/ 115 w 2917"/>
                <a:gd name="T3" fmla="*/ 819 h 1086"/>
                <a:gd name="T4" fmla="*/ 184 w 2917"/>
                <a:gd name="T5" fmla="*/ 723 h 1086"/>
                <a:gd name="T6" fmla="*/ 194 w 2917"/>
                <a:gd name="T7" fmla="*/ 0 h 1086"/>
                <a:gd name="T8" fmla="*/ 211 w 2917"/>
                <a:gd name="T9" fmla="*/ 720 h 1086"/>
                <a:gd name="T10" fmla="*/ 313 w 2917"/>
                <a:gd name="T11" fmla="*/ 831 h 1086"/>
                <a:gd name="T12" fmla="*/ 568 w 2917"/>
                <a:gd name="T13" fmla="*/ 837 h 1086"/>
                <a:gd name="T14" fmla="*/ 904 w 2917"/>
                <a:gd name="T15" fmla="*/ 831 h 1086"/>
                <a:gd name="T16" fmla="*/ 1036 w 2917"/>
                <a:gd name="T17" fmla="*/ 741 h 1086"/>
                <a:gd name="T18" fmla="*/ 1048 w 2917"/>
                <a:gd name="T19" fmla="*/ 120 h 1086"/>
                <a:gd name="T20" fmla="*/ 1072 w 2917"/>
                <a:gd name="T21" fmla="*/ 756 h 1086"/>
                <a:gd name="T22" fmla="*/ 1132 w 2917"/>
                <a:gd name="T23" fmla="*/ 855 h 1086"/>
                <a:gd name="T24" fmla="*/ 1150 w 2917"/>
                <a:gd name="T25" fmla="*/ 1086 h 1086"/>
                <a:gd name="T26" fmla="*/ 1164 w 2917"/>
                <a:gd name="T27" fmla="*/ 855 h 1086"/>
                <a:gd name="T28" fmla="*/ 1231 w 2917"/>
                <a:gd name="T29" fmla="*/ 834 h 1086"/>
                <a:gd name="T30" fmla="*/ 1304 w 2917"/>
                <a:gd name="T31" fmla="*/ 831 h 1086"/>
                <a:gd name="T32" fmla="*/ 1804 w 2917"/>
                <a:gd name="T33" fmla="*/ 831 h 1086"/>
                <a:gd name="T34" fmla="*/ 1888 w 2917"/>
                <a:gd name="T35" fmla="*/ 759 h 1086"/>
                <a:gd name="T36" fmla="*/ 1903 w 2917"/>
                <a:gd name="T37" fmla="*/ 417 h 1086"/>
                <a:gd name="T38" fmla="*/ 1922 w 2917"/>
                <a:gd name="T39" fmla="*/ 782 h 1086"/>
                <a:gd name="T40" fmla="*/ 1963 w 2917"/>
                <a:gd name="T41" fmla="*/ 837 h 1086"/>
                <a:gd name="T42" fmla="*/ 1995 w 2917"/>
                <a:gd name="T43" fmla="*/ 879 h 1086"/>
                <a:gd name="T44" fmla="*/ 2001 w 2917"/>
                <a:gd name="T45" fmla="*/ 1006 h 1086"/>
                <a:gd name="T46" fmla="*/ 2020 w 2917"/>
                <a:gd name="T47" fmla="*/ 870 h 1086"/>
                <a:gd name="T48" fmla="*/ 2059 w 2917"/>
                <a:gd name="T49" fmla="*/ 825 h 1086"/>
                <a:gd name="T50" fmla="*/ 2143 w 2917"/>
                <a:gd name="T51" fmla="*/ 828 h 1086"/>
                <a:gd name="T52" fmla="*/ 2683 w 2917"/>
                <a:gd name="T53" fmla="*/ 837 h 1086"/>
                <a:gd name="T54" fmla="*/ 2761 w 2917"/>
                <a:gd name="T55" fmla="*/ 768 h 1086"/>
                <a:gd name="T56" fmla="*/ 2771 w 2917"/>
                <a:gd name="T57" fmla="*/ 612 h 1086"/>
                <a:gd name="T58" fmla="*/ 2788 w 2917"/>
                <a:gd name="T59" fmla="*/ 771 h 1086"/>
                <a:gd name="T60" fmla="*/ 2824 w 2917"/>
                <a:gd name="T61" fmla="*/ 822 h 1086"/>
                <a:gd name="T62" fmla="*/ 2917 w 2917"/>
                <a:gd name="T63" fmla="*/ 824 h 10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17"/>
                <a:gd name="T97" fmla="*/ 0 h 1086"/>
                <a:gd name="T98" fmla="*/ 2917 w 2917"/>
                <a:gd name="T99" fmla="*/ 1086 h 10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17" h="1086">
                  <a:moveTo>
                    <a:pt x="0" y="824"/>
                  </a:moveTo>
                  <a:cubicBezTo>
                    <a:pt x="19" y="823"/>
                    <a:pt x="84" y="836"/>
                    <a:pt x="115" y="819"/>
                  </a:cubicBezTo>
                  <a:cubicBezTo>
                    <a:pt x="146" y="802"/>
                    <a:pt x="171" y="859"/>
                    <a:pt x="184" y="723"/>
                  </a:cubicBezTo>
                  <a:cubicBezTo>
                    <a:pt x="197" y="587"/>
                    <a:pt x="198" y="0"/>
                    <a:pt x="194" y="0"/>
                  </a:cubicBezTo>
                  <a:cubicBezTo>
                    <a:pt x="190" y="0"/>
                    <a:pt x="191" y="582"/>
                    <a:pt x="211" y="720"/>
                  </a:cubicBezTo>
                  <a:cubicBezTo>
                    <a:pt x="231" y="858"/>
                    <a:pt x="254" y="812"/>
                    <a:pt x="313" y="831"/>
                  </a:cubicBezTo>
                  <a:cubicBezTo>
                    <a:pt x="372" y="850"/>
                    <a:pt x="470" y="837"/>
                    <a:pt x="568" y="837"/>
                  </a:cubicBezTo>
                  <a:cubicBezTo>
                    <a:pt x="666" y="837"/>
                    <a:pt x="826" y="847"/>
                    <a:pt x="904" y="831"/>
                  </a:cubicBezTo>
                  <a:cubicBezTo>
                    <a:pt x="982" y="815"/>
                    <a:pt x="1012" y="859"/>
                    <a:pt x="1036" y="741"/>
                  </a:cubicBezTo>
                  <a:cubicBezTo>
                    <a:pt x="1060" y="623"/>
                    <a:pt x="1042" y="118"/>
                    <a:pt x="1048" y="120"/>
                  </a:cubicBezTo>
                  <a:cubicBezTo>
                    <a:pt x="1054" y="122"/>
                    <a:pt x="1058" y="633"/>
                    <a:pt x="1072" y="756"/>
                  </a:cubicBezTo>
                  <a:cubicBezTo>
                    <a:pt x="1086" y="879"/>
                    <a:pt x="1119" y="800"/>
                    <a:pt x="1132" y="855"/>
                  </a:cubicBezTo>
                  <a:cubicBezTo>
                    <a:pt x="1145" y="910"/>
                    <a:pt x="1145" y="1086"/>
                    <a:pt x="1150" y="1086"/>
                  </a:cubicBezTo>
                  <a:cubicBezTo>
                    <a:pt x="1155" y="1086"/>
                    <a:pt x="1151" y="897"/>
                    <a:pt x="1164" y="855"/>
                  </a:cubicBezTo>
                  <a:cubicBezTo>
                    <a:pt x="1177" y="813"/>
                    <a:pt x="1208" y="838"/>
                    <a:pt x="1231" y="834"/>
                  </a:cubicBezTo>
                  <a:cubicBezTo>
                    <a:pt x="1254" y="830"/>
                    <a:pt x="1209" y="831"/>
                    <a:pt x="1304" y="831"/>
                  </a:cubicBezTo>
                  <a:cubicBezTo>
                    <a:pt x="1399" y="831"/>
                    <a:pt x="1707" y="843"/>
                    <a:pt x="1804" y="831"/>
                  </a:cubicBezTo>
                  <a:cubicBezTo>
                    <a:pt x="1901" y="819"/>
                    <a:pt x="1872" y="828"/>
                    <a:pt x="1888" y="759"/>
                  </a:cubicBezTo>
                  <a:cubicBezTo>
                    <a:pt x="1904" y="690"/>
                    <a:pt x="1897" y="413"/>
                    <a:pt x="1903" y="417"/>
                  </a:cubicBezTo>
                  <a:cubicBezTo>
                    <a:pt x="1909" y="421"/>
                    <a:pt x="1912" y="712"/>
                    <a:pt x="1922" y="782"/>
                  </a:cubicBezTo>
                  <a:cubicBezTo>
                    <a:pt x="1932" y="852"/>
                    <a:pt x="1951" y="821"/>
                    <a:pt x="1963" y="837"/>
                  </a:cubicBezTo>
                  <a:cubicBezTo>
                    <a:pt x="1975" y="853"/>
                    <a:pt x="1989" y="851"/>
                    <a:pt x="1995" y="879"/>
                  </a:cubicBezTo>
                  <a:cubicBezTo>
                    <a:pt x="2001" y="907"/>
                    <a:pt x="1997" y="1007"/>
                    <a:pt x="2001" y="1006"/>
                  </a:cubicBezTo>
                  <a:cubicBezTo>
                    <a:pt x="2005" y="1005"/>
                    <a:pt x="2010" y="900"/>
                    <a:pt x="2020" y="870"/>
                  </a:cubicBezTo>
                  <a:cubicBezTo>
                    <a:pt x="2030" y="840"/>
                    <a:pt x="2039" y="832"/>
                    <a:pt x="2059" y="825"/>
                  </a:cubicBezTo>
                  <a:cubicBezTo>
                    <a:pt x="2079" y="818"/>
                    <a:pt x="2039" y="826"/>
                    <a:pt x="2143" y="828"/>
                  </a:cubicBezTo>
                  <a:cubicBezTo>
                    <a:pt x="2247" y="830"/>
                    <a:pt x="2580" y="847"/>
                    <a:pt x="2683" y="837"/>
                  </a:cubicBezTo>
                  <a:cubicBezTo>
                    <a:pt x="2786" y="827"/>
                    <a:pt x="2746" y="805"/>
                    <a:pt x="2761" y="768"/>
                  </a:cubicBezTo>
                  <a:cubicBezTo>
                    <a:pt x="2776" y="731"/>
                    <a:pt x="2767" y="612"/>
                    <a:pt x="2771" y="612"/>
                  </a:cubicBezTo>
                  <a:cubicBezTo>
                    <a:pt x="2775" y="612"/>
                    <a:pt x="2779" y="736"/>
                    <a:pt x="2788" y="771"/>
                  </a:cubicBezTo>
                  <a:cubicBezTo>
                    <a:pt x="2797" y="806"/>
                    <a:pt x="2803" y="813"/>
                    <a:pt x="2824" y="822"/>
                  </a:cubicBezTo>
                  <a:cubicBezTo>
                    <a:pt x="2845" y="831"/>
                    <a:pt x="2898" y="824"/>
                    <a:pt x="2917" y="824"/>
                  </a:cubicBezTo>
                </a:path>
              </a:pathLst>
            </a:cu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6" name="Group 7"/>
            <p:cNvGrpSpPr>
              <a:grpSpLocks/>
            </p:cNvGrpSpPr>
            <p:nvPr/>
          </p:nvGrpSpPr>
          <p:grpSpPr bwMode="auto">
            <a:xfrm>
              <a:off x="235" y="2796"/>
              <a:ext cx="2917" cy="54"/>
              <a:chOff x="235" y="2796"/>
              <a:chExt cx="2917" cy="54"/>
            </a:xfrm>
          </p:grpSpPr>
          <p:sp>
            <p:nvSpPr>
              <p:cNvPr id="25612" name="Line 8"/>
              <p:cNvSpPr>
                <a:spLocks noChangeShapeType="1"/>
              </p:cNvSpPr>
              <p:nvPr/>
            </p:nvSpPr>
            <p:spPr bwMode="auto">
              <a:xfrm>
                <a:off x="235" y="2850"/>
                <a:ext cx="2917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3" name="Line 9"/>
              <p:cNvSpPr>
                <a:spLocks noChangeShapeType="1"/>
              </p:cNvSpPr>
              <p:nvPr/>
            </p:nvSpPr>
            <p:spPr bwMode="auto">
              <a:xfrm flipV="1">
                <a:off x="621" y="2796"/>
                <a:ext cx="0" cy="5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Line 10"/>
              <p:cNvSpPr>
                <a:spLocks noChangeShapeType="1"/>
              </p:cNvSpPr>
              <p:nvPr/>
            </p:nvSpPr>
            <p:spPr bwMode="auto">
              <a:xfrm flipV="1">
                <a:off x="1086" y="2796"/>
                <a:ext cx="0" cy="5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" name="Line 11"/>
              <p:cNvSpPr>
                <a:spLocks noChangeShapeType="1"/>
              </p:cNvSpPr>
              <p:nvPr/>
            </p:nvSpPr>
            <p:spPr bwMode="auto">
              <a:xfrm flipV="1">
                <a:off x="1551" y="2796"/>
                <a:ext cx="0" cy="5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6" name="Line 12"/>
              <p:cNvSpPr>
                <a:spLocks noChangeShapeType="1"/>
              </p:cNvSpPr>
              <p:nvPr/>
            </p:nvSpPr>
            <p:spPr bwMode="auto">
              <a:xfrm flipV="1">
                <a:off x="2016" y="2796"/>
                <a:ext cx="0" cy="5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Line 13"/>
              <p:cNvSpPr>
                <a:spLocks noChangeShapeType="1"/>
              </p:cNvSpPr>
              <p:nvPr/>
            </p:nvSpPr>
            <p:spPr bwMode="auto">
              <a:xfrm flipV="1">
                <a:off x="2490" y="2796"/>
                <a:ext cx="0" cy="5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Line 14"/>
              <p:cNvSpPr>
                <a:spLocks noChangeShapeType="1"/>
              </p:cNvSpPr>
              <p:nvPr/>
            </p:nvSpPr>
            <p:spPr bwMode="auto">
              <a:xfrm flipV="1">
                <a:off x="2964" y="2796"/>
                <a:ext cx="0" cy="5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929" y="2850"/>
              <a:ext cx="302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345</a:t>
              </a:r>
              <a:endParaRPr lang="en-CA" sz="1400">
                <a:solidFill>
                  <a:schemeClr val="bg1"/>
                </a:solidFill>
              </a:endParaRPr>
            </a:p>
          </p:txBody>
        </p:sp>
        <p:sp>
          <p:nvSpPr>
            <p:cNvPr id="25608" name="Text Box 16"/>
            <p:cNvSpPr txBox="1">
              <a:spLocks noChangeArrowheads="1"/>
            </p:cNvSpPr>
            <p:nvPr/>
          </p:nvSpPr>
          <p:spPr bwMode="auto">
            <a:xfrm>
              <a:off x="1865" y="2850"/>
              <a:ext cx="302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346</a:t>
              </a:r>
              <a:endParaRPr lang="en-CA" sz="1400">
                <a:solidFill>
                  <a:schemeClr val="bg1"/>
                </a:solidFill>
              </a:endParaRPr>
            </a:p>
          </p:txBody>
        </p:sp>
        <p:sp>
          <p:nvSpPr>
            <p:cNvPr id="25609" name="Text Box 17"/>
            <p:cNvSpPr txBox="1">
              <a:spLocks noChangeArrowheads="1"/>
            </p:cNvSpPr>
            <p:nvPr/>
          </p:nvSpPr>
          <p:spPr bwMode="auto">
            <a:xfrm>
              <a:off x="2813" y="2850"/>
              <a:ext cx="302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347</a:t>
              </a:r>
              <a:endParaRPr lang="en-CA" sz="1400">
                <a:solidFill>
                  <a:schemeClr val="bg1"/>
                </a:solidFill>
              </a:endParaRPr>
            </a:p>
          </p:txBody>
        </p:sp>
        <p:sp>
          <p:nvSpPr>
            <p:cNvPr id="25610" name="Text Box 18"/>
            <p:cNvSpPr txBox="1">
              <a:spLocks noChangeArrowheads="1"/>
            </p:cNvSpPr>
            <p:nvPr/>
          </p:nvSpPr>
          <p:spPr bwMode="auto">
            <a:xfrm>
              <a:off x="1113" y="3068"/>
              <a:ext cx="103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Frequency, KHz</a:t>
              </a:r>
              <a:endParaRPr lang="en-CA" sz="1600">
                <a:solidFill>
                  <a:schemeClr val="bg1"/>
                </a:solidFill>
              </a:endParaRPr>
            </a:p>
          </p:txBody>
        </p:sp>
        <p:sp>
          <p:nvSpPr>
            <p:cNvPr id="25611" name="Rectangle 19"/>
            <p:cNvSpPr>
              <a:spLocks noChangeArrowheads="1"/>
            </p:cNvSpPr>
            <p:nvPr/>
          </p:nvSpPr>
          <p:spPr bwMode="auto">
            <a:xfrm>
              <a:off x="234" y="1181"/>
              <a:ext cx="2918" cy="210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079"/>
          <p:cNvSpPr txBox="1">
            <a:spLocks noChangeArrowheads="1"/>
          </p:cNvSpPr>
          <p:nvPr/>
        </p:nvSpPr>
        <p:spPr bwMode="auto">
          <a:xfrm>
            <a:off x="2209800" y="1577975"/>
            <a:ext cx="5867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ahoma" charset="0"/>
              </a:rPr>
              <a:t>Potassium Principles </a:t>
            </a:r>
            <a:r>
              <a:rPr lang="en-US" sz="2800" dirty="0" smtClean="0">
                <a:solidFill>
                  <a:srgbClr val="C00000"/>
                </a:solidFill>
                <a:latin typeface="Tahoma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ahoma" charset="0"/>
              </a:rPr>
              <a:t>Polarization</a:t>
            </a:r>
          </a:p>
          <a:p>
            <a:endParaRPr lang="en-US" sz="2400" dirty="0">
              <a:solidFill>
                <a:srgbClr val="FF0000"/>
              </a:solidFill>
              <a:latin typeface="Tahoma" charset="0"/>
            </a:endParaRPr>
          </a:p>
        </p:txBody>
      </p:sp>
      <p:grpSp>
        <p:nvGrpSpPr>
          <p:cNvPr id="27652" name="Group 3080"/>
          <p:cNvGrpSpPr>
            <a:grpSpLocks/>
          </p:cNvGrpSpPr>
          <p:nvPr/>
        </p:nvGrpSpPr>
        <p:grpSpPr bwMode="auto">
          <a:xfrm>
            <a:off x="1909763" y="2263775"/>
            <a:ext cx="5634037" cy="3832225"/>
            <a:chOff x="1176" y="1050"/>
            <a:chExt cx="3549" cy="2414"/>
          </a:xfrm>
        </p:grpSpPr>
        <p:sp>
          <p:nvSpPr>
            <p:cNvPr id="27654" name="Line 3081"/>
            <p:cNvSpPr>
              <a:spLocks noChangeShapeType="1"/>
            </p:cNvSpPr>
            <p:nvPr/>
          </p:nvSpPr>
          <p:spPr bwMode="auto">
            <a:xfrm flipV="1">
              <a:off x="1616" y="1200"/>
              <a:ext cx="0" cy="15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Line 3082"/>
            <p:cNvSpPr>
              <a:spLocks noChangeShapeType="1"/>
            </p:cNvSpPr>
            <p:nvPr/>
          </p:nvSpPr>
          <p:spPr bwMode="auto">
            <a:xfrm>
              <a:off x="1872" y="2784"/>
              <a:ext cx="20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3083"/>
            <p:cNvSpPr>
              <a:spLocks/>
            </p:cNvSpPr>
            <p:nvPr/>
          </p:nvSpPr>
          <p:spPr bwMode="auto">
            <a:xfrm>
              <a:off x="2316" y="1176"/>
              <a:ext cx="74" cy="1583"/>
            </a:xfrm>
            <a:custGeom>
              <a:avLst/>
              <a:gdLst>
                <a:gd name="T0" fmla="*/ 18 w 74"/>
                <a:gd name="T1" fmla="*/ 1583 h 1583"/>
                <a:gd name="T2" fmla="*/ 37 w 74"/>
                <a:gd name="T3" fmla="*/ 1407 h 1583"/>
                <a:gd name="T4" fmla="*/ 30 w 74"/>
                <a:gd name="T5" fmla="*/ 1358 h 1583"/>
                <a:gd name="T6" fmla="*/ 6 w 74"/>
                <a:gd name="T7" fmla="*/ 1322 h 1583"/>
                <a:gd name="T8" fmla="*/ 0 w 74"/>
                <a:gd name="T9" fmla="*/ 1304 h 1583"/>
                <a:gd name="T10" fmla="*/ 43 w 74"/>
                <a:gd name="T11" fmla="*/ 1237 h 1583"/>
                <a:gd name="T12" fmla="*/ 30 w 74"/>
                <a:gd name="T13" fmla="*/ 1122 h 1583"/>
                <a:gd name="T14" fmla="*/ 37 w 74"/>
                <a:gd name="T15" fmla="*/ 1037 h 1583"/>
                <a:gd name="T16" fmla="*/ 49 w 74"/>
                <a:gd name="T17" fmla="*/ 1019 h 1583"/>
                <a:gd name="T18" fmla="*/ 61 w 74"/>
                <a:gd name="T19" fmla="*/ 970 h 1583"/>
                <a:gd name="T20" fmla="*/ 30 w 74"/>
                <a:gd name="T21" fmla="*/ 916 h 1583"/>
                <a:gd name="T22" fmla="*/ 43 w 74"/>
                <a:gd name="T23" fmla="*/ 825 h 1583"/>
                <a:gd name="T24" fmla="*/ 55 w 74"/>
                <a:gd name="T25" fmla="*/ 776 h 1583"/>
                <a:gd name="T26" fmla="*/ 67 w 74"/>
                <a:gd name="T27" fmla="*/ 740 h 1583"/>
                <a:gd name="T28" fmla="*/ 30 w 74"/>
                <a:gd name="T29" fmla="*/ 685 h 1583"/>
                <a:gd name="T30" fmla="*/ 12 w 74"/>
                <a:gd name="T31" fmla="*/ 649 h 1583"/>
                <a:gd name="T32" fmla="*/ 37 w 74"/>
                <a:gd name="T33" fmla="*/ 564 h 1583"/>
                <a:gd name="T34" fmla="*/ 24 w 74"/>
                <a:gd name="T35" fmla="*/ 364 h 1583"/>
                <a:gd name="T36" fmla="*/ 0 w 74"/>
                <a:gd name="T37" fmla="*/ 297 h 1583"/>
                <a:gd name="T38" fmla="*/ 73 w 74"/>
                <a:gd name="T39" fmla="*/ 176 h 1583"/>
                <a:gd name="T40" fmla="*/ 67 w 74"/>
                <a:gd name="T41" fmla="*/ 140 h 1583"/>
                <a:gd name="T42" fmla="*/ 55 w 74"/>
                <a:gd name="T43" fmla="*/ 103 h 1583"/>
                <a:gd name="T44" fmla="*/ 49 w 74"/>
                <a:gd name="T45" fmla="*/ 0 h 15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1583"/>
                <a:gd name="T71" fmla="*/ 74 w 74"/>
                <a:gd name="T72" fmla="*/ 1583 h 15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1583">
                  <a:moveTo>
                    <a:pt x="18" y="1583"/>
                  </a:moveTo>
                  <a:cubicBezTo>
                    <a:pt x="22" y="1485"/>
                    <a:pt x="12" y="1471"/>
                    <a:pt x="37" y="1407"/>
                  </a:cubicBezTo>
                  <a:cubicBezTo>
                    <a:pt x="35" y="1391"/>
                    <a:pt x="36" y="1374"/>
                    <a:pt x="30" y="1358"/>
                  </a:cubicBezTo>
                  <a:cubicBezTo>
                    <a:pt x="25" y="1344"/>
                    <a:pt x="11" y="1336"/>
                    <a:pt x="6" y="1322"/>
                  </a:cubicBezTo>
                  <a:cubicBezTo>
                    <a:pt x="4" y="1316"/>
                    <a:pt x="2" y="1310"/>
                    <a:pt x="0" y="1304"/>
                  </a:cubicBezTo>
                  <a:cubicBezTo>
                    <a:pt x="7" y="1276"/>
                    <a:pt x="22" y="1256"/>
                    <a:pt x="43" y="1237"/>
                  </a:cubicBezTo>
                  <a:cubicBezTo>
                    <a:pt x="61" y="1182"/>
                    <a:pt x="50" y="1174"/>
                    <a:pt x="30" y="1122"/>
                  </a:cubicBezTo>
                  <a:cubicBezTo>
                    <a:pt x="32" y="1094"/>
                    <a:pt x="32" y="1065"/>
                    <a:pt x="37" y="1037"/>
                  </a:cubicBezTo>
                  <a:cubicBezTo>
                    <a:pt x="38" y="1030"/>
                    <a:pt x="47" y="1026"/>
                    <a:pt x="49" y="1019"/>
                  </a:cubicBezTo>
                  <a:cubicBezTo>
                    <a:pt x="55" y="1003"/>
                    <a:pt x="61" y="970"/>
                    <a:pt x="61" y="970"/>
                  </a:cubicBezTo>
                  <a:cubicBezTo>
                    <a:pt x="54" y="942"/>
                    <a:pt x="55" y="932"/>
                    <a:pt x="30" y="916"/>
                  </a:cubicBezTo>
                  <a:cubicBezTo>
                    <a:pt x="18" y="880"/>
                    <a:pt x="12" y="854"/>
                    <a:pt x="43" y="825"/>
                  </a:cubicBezTo>
                  <a:cubicBezTo>
                    <a:pt x="61" y="771"/>
                    <a:pt x="33" y="856"/>
                    <a:pt x="55" y="776"/>
                  </a:cubicBezTo>
                  <a:cubicBezTo>
                    <a:pt x="58" y="764"/>
                    <a:pt x="67" y="740"/>
                    <a:pt x="67" y="740"/>
                  </a:cubicBezTo>
                  <a:cubicBezTo>
                    <a:pt x="60" y="711"/>
                    <a:pt x="54" y="702"/>
                    <a:pt x="30" y="685"/>
                  </a:cubicBezTo>
                  <a:cubicBezTo>
                    <a:pt x="26" y="672"/>
                    <a:pt x="14" y="662"/>
                    <a:pt x="12" y="649"/>
                  </a:cubicBezTo>
                  <a:cubicBezTo>
                    <a:pt x="9" y="622"/>
                    <a:pt x="27" y="589"/>
                    <a:pt x="37" y="564"/>
                  </a:cubicBezTo>
                  <a:cubicBezTo>
                    <a:pt x="43" y="504"/>
                    <a:pt x="74" y="410"/>
                    <a:pt x="24" y="364"/>
                  </a:cubicBezTo>
                  <a:cubicBezTo>
                    <a:pt x="16" y="339"/>
                    <a:pt x="5" y="325"/>
                    <a:pt x="0" y="297"/>
                  </a:cubicBezTo>
                  <a:cubicBezTo>
                    <a:pt x="16" y="250"/>
                    <a:pt x="57" y="223"/>
                    <a:pt x="73" y="176"/>
                  </a:cubicBezTo>
                  <a:cubicBezTo>
                    <a:pt x="71" y="164"/>
                    <a:pt x="70" y="152"/>
                    <a:pt x="67" y="140"/>
                  </a:cubicBezTo>
                  <a:cubicBezTo>
                    <a:pt x="64" y="127"/>
                    <a:pt x="55" y="103"/>
                    <a:pt x="55" y="103"/>
                  </a:cubicBezTo>
                  <a:cubicBezTo>
                    <a:pt x="48" y="29"/>
                    <a:pt x="49" y="63"/>
                    <a:pt x="49" y="0"/>
                  </a:cubicBezTo>
                </a:path>
              </a:pathLst>
            </a:custGeom>
            <a:noFill/>
            <a:ln w="38100">
              <a:solidFill>
                <a:srgbClr val="CC99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3084"/>
            <p:cNvSpPr>
              <a:spLocks/>
            </p:cNvSpPr>
            <p:nvPr/>
          </p:nvSpPr>
          <p:spPr bwMode="auto">
            <a:xfrm>
              <a:off x="2522" y="1157"/>
              <a:ext cx="74" cy="2020"/>
            </a:xfrm>
            <a:custGeom>
              <a:avLst/>
              <a:gdLst>
                <a:gd name="T0" fmla="*/ 18 w 74"/>
                <a:gd name="T1" fmla="*/ 3290 h 1583"/>
                <a:gd name="T2" fmla="*/ 37 w 74"/>
                <a:gd name="T3" fmla="*/ 2923 h 1583"/>
                <a:gd name="T4" fmla="*/ 30 w 74"/>
                <a:gd name="T5" fmla="*/ 2821 h 1583"/>
                <a:gd name="T6" fmla="*/ 6 w 74"/>
                <a:gd name="T7" fmla="*/ 2747 h 1583"/>
                <a:gd name="T8" fmla="*/ 0 w 74"/>
                <a:gd name="T9" fmla="*/ 2709 h 1583"/>
                <a:gd name="T10" fmla="*/ 43 w 74"/>
                <a:gd name="T11" fmla="*/ 2570 h 1583"/>
                <a:gd name="T12" fmla="*/ 30 w 74"/>
                <a:gd name="T13" fmla="*/ 2331 h 1583"/>
                <a:gd name="T14" fmla="*/ 37 w 74"/>
                <a:gd name="T15" fmla="*/ 2154 h 1583"/>
                <a:gd name="T16" fmla="*/ 49 w 74"/>
                <a:gd name="T17" fmla="*/ 2117 h 1583"/>
                <a:gd name="T18" fmla="*/ 61 w 74"/>
                <a:gd name="T19" fmla="*/ 2016 h 1583"/>
                <a:gd name="T20" fmla="*/ 30 w 74"/>
                <a:gd name="T21" fmla="*/ 1904 h 1583"/>
                <a:gd name="T22" fmla="*/ 43 w 74"/>
                <a:gd name="T23" fmla="*/ 1715 h 1583"/>
                <a:gd name="T24" fmla="*/ 55 w 74"/>
                <a:gd name="T25" fmla="*/ 1612 h 1583"/>
                <a:gd name="T26" fmla="*/ 67 w 74"/>
                <a:gd name="T27" fmla="*/ 1538 h 1583"/>
                <a:gd name="T28" fmla="*/ 30 w 74"/>
                <a:gd name="T29" fmla="*/ 1423 h 1583"/>
                <a:gd name="T30" fmla="*/ 12 w 74"/>
                <a:gd name="T31" fmla="*/ 1349 h 1583"/>
                <a:gd name="T32" fmla="*/ 37 w 74"/>
                <a:gd name="T33" fmla="*/ 1173 h 1583"/>
                <a:gd name="T34" fmla="*/ 24 w 74"/>
                <a:gd name="T35" fmla="*/ 755 h 1583"/>
                <a:gd name="T36" fmla="*/ 0 w 74"/>
                <a:gd name="T37" fmla="*/ 618 h 1583"/>
                <a:gd name="T38" fmla="*/ 73 w 74"/>
                <a:gd name="T39" fmla="*/ 366 h 1583"/>
                <a:gd name="T40" fmla="*/ 67 w 74"/>
                <a:gd name="T41" fmla="*/ 291 h 1583"/>
                <a:gd name="T42" fmla="*/ 55 w 74"/>
                <a:gd name="T43" fmla="*/ 213 h 1583"/>
                <a:gd name="T44" fmla="*/ 49 w 74"/>
                <a:gd name="T45" fmla="*/ 0 h 15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1583"/>
                <a:gd name="T71" fmla="*/ 74 w 74"/>
                <a:gd name="T72" fmla="*/ 1583 h 15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1583">
                  <a:moveTo>
                    <a:pt x="18" y="1583"/>
                  </a:moveTo>
                  <a:cubicBezTo>
                    <a:pt x="22" y="1485"/>
                    <a:pt x="12" y="1471"/>
                    <a:pt x="37" y="1407"/>
                  </a:cubicBezTo>
                  <a:cubicBezTo>
                    <a:pt x="35" y="1391"/>
                    <a:pt x="36" y="1374"/>
                    <a:pt x="30" y="1358"/>
                  </a:cubicBezTo>
                  <a:cubicBezTo>
                    <a:pt x="25" y="1344"/>
                    <a:pt x="11" y="1336"/>
                    <a:pt x="6" y="1322"/>
                  </a:cubicBezTo>
                  <a:cubicBezTo>
                    <a:pt x="4" y="1316"/>
                    <a:pt x="2" y="1310"/>
                    <a:pt x="0" y="1304"/>
                  </a:cubicBezTo>
                  <a:cubicBezTo>
                    <a:pt x="7" y="1276"/>
                    <a:pt x="22" y="1256"/>
                    <a:pt x="43" y="1237"/>
                  </a:cubicBezTo>
                  <a:cubicBezTo>
                    <a:pt x="61" y="1182"/>
                    <a:pt x="50" y="1174"/>
                    <a:pt x="30" y="1122"/>
                  </a:cubicBezTo>
                  <a:cubicBezTo>
                    <a:pt x="32" y="1094"/>
                    <a:pt x="32" y="1065"/>
                    <a:pt x="37" y="1037"/>
                  </a:cubicBezTo>
                  <a:cubicBezTo>
                    <a:pt x="38" y="1030"/>
                    <a:pt x="47" y="1026"/>
                    <a:pt x="49" y="1019"/>
                  </a:cubicBezTo>
                  <a:cubicBezTo>
                    <a:pt x="55" y="1003"/>
                    <a:pt x="61" y="970"/>
                    <a:pt x="61" y="970"/>
                  </a:cubicBezTo>
                  <a:cubicBezTo>
                    <a:pt x="54" y="942"/>
                    <a:pt x="55" y="932"/>
                    <a:pt x="30" y="916"/>
                  </a:cubicBezTo>
                  <a:cubicBezTo>
                    <a:pt x="18" y="880"/>
                    <a:pt x="12" y="854"/>
                    <a:pt x="43" y="825"/>
                  </a:cubicBezTo>
                  <a:cubicBezTo>
                    <a:pt x="61" y="771"/>
                    <a:pt x="33" y="856"/>
                    <a:pt x="55" y="776"/>
                  </a:cubicBezTo>
                  <a:cubicBezTo>
                    <a:pt x="58" y="764"/>
                    <a:pt x="67" y="740"/>
                    <a:pt x="67" y="740"/>
                  </a:cubicBezTo>
                  <a:cubicBezTo>
                    <a:pt x="60" y="711"/>
                    <a:pt x="54" y="702"/>
                    <a:pt x="30" y="685"/>
                  </a:cubicBezTo>
                  <a:cubicBezTo>
                    <a:pt x="26" y="672"/>
                    <a:pt x="14" y="662"/>
                    <a:pt x="12" y="649"/>
                  </a:cubicBezTo>
                  <a:cubicBezTo>
                    <a:pt x="9" y="622"/>
                    <a:pt x="27" y="589"/>
                    <a:pt x="37" y="564"/>
                  </a:cubicBezTo>
                  <a:cubicBezTo>
                    <a:pt x="43" y="504"/>
                    <a:pt x="74" y="410"/>
                    <a:pt x="24" y="364"/>
                  </a:cubicBezTo>
                  <a:cubicBezTo>
                    <a:pt x="16" y="339"/>
                    <a:pt x="5" y="325"/>
                    <a:pt x="0" y="297"/>
                  </a:cubicBezTo>
                  <a:cubicBezTo>
                    <a:pt x="16" y="250"/>
                    <a:pt x="57" y="223"/>
                    <a:pt x="73" y="176"/>
                  </a:cubicBezTo>
                  <a:cubicBezTo>
                    <a:pt x="71" y="164"/>
                    <a:pt x="70" y="152"/>
                    <a:pt x="67" y="140"/>
                  </a:cubicBezTo>
                  <a:cubicBezTo>
                    <a:pt x="64" y="127"/>
                    <a:pt x="55" y="103"/>
                    <a:pt x="55" y="103"/>
                  </a:cubicBezTo>
                  <a:cubicBezTo>
                    <a:pt x="48" y="29"/>
                    <a:pt x="49" y="63"/>
                    <a:pt x="49" y="0"/>
                  </a:cubicBezTo>
                </a:path>
              </a:pathLst>
            </a:custGeom>
            <a:noFill/>
            <a:ln w="38100">
              <a:solidFill>
                <a:srgbClr val="CC99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3085"/>
            <p:cNvSpPr>
              <a:spLocks noChangeShapeType="1"/>
            </p:cNvSpPr>
            <p:nvPr/>
          </p:nvSpPr>
          <p:spPr bwMode="auto">
            <a:xfrm>
              <a:off x="1872" y="3177"/>
              <a:ext cx="20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3086"/>
            <p:cNvSpPr>
              <a:spLocks noChangeShapeType="1"/>
            </p:cNvSpPr>
            <p:nvPr/>
          </p:nvSpPr>
          <p:spPr bwMode="auto">
            <a:xfrm flipV="1">
              <a:off x="4008" y="2784"/>
              <a:ext cx="0" cy="39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Text Box 3087"/>
            <p:cNvSpPr txBox="1">
              <a:spLocks noChangeArrowheads="1"/>
            </p:cNvSpPr>
            <p:nvPr/>
          </p:nvSpPr>
          <p:spPr bwMode="auto">
            <a:xfrm>
              <a:off x="1671" y="306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1</a:t>
              </a: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7661" name="Text Box 3088"/>
            <p:cNvSpPr txBox="1">
              <a:spLocks noChangeArrowheads="1"/>
            </p:cNvSpPr>
            <p:nvPr/>
          </p:nvSpPr>
          <p:spPr bwMode="auto">
            <a:xfrm>
              <a:off x="1671" y="265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2</a:t>
              </a: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7662" name="Text Box 3089"/>
            <p:cNvSpPr txBox="1">
              <a:spLocks noChangeArrowheads="1"/>
            </p:cNvSpPr>
            <p:nvPr/>
          </p:nvSpPr>
          <p:spPr bwMode="auto">
            <a:xfrm>
              <a:off x="2699" y="1750"/>
              <a:ext cx="11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FFFF"/>
                  </a:solidFill>
                  <a:latin typeface="Arial Narrow" charset="0"/>
                </a:rPr>
                <a:t>Spontaneous</a:t>
              </a:r>
              <a:br>
                <a:rPr lang="en-US" sz="2000" b="1">
                  <a:solidFill>
                    <a:srgbClr val="FFFFFF"/>
                  </a:solidFill>
                  <a:latin typeface="Arial Narrow" charset="0"/>
                </a:rPr>
              </a:br>
              <a:r>
                <a:rPr lang="en-US" sz="2000" b="1">
                  <a:solidFill>
                    <a:srgbClr val="FFFFFF"/>
                  </a:solidFill>
                  <a:latin typeface="Arial Narrow" charset="0"/>
                </a:rPr>
                <a:t>decay</a:t>
              </a:r>
              <a:endParaRPr lang="en-CA" sz="2000" b="1">
                <a:solidFill>
                  <a:srgbClr val="FFFFFF"/>
                </a:solidFill>
                <a:latin typeface="Arial Narrow" charset="0"/>
              </a:endParaRPr>
            </a:p>
          </p:txBody>
        </p:sp>
        <p:sp>
          <p:nvSpPr>
            <p:cNvPr id="27663" name="Text Box 3090"/>
            <p:cNvSpPr txBox="1">
              <a:spLocks noChangeArrowheads="1"/>
            </p:cNvSpPr>
            <p:nvPr/>
          </p:nvSpPr>
          <p:spPr bwMode="auto">
            <a:xfrm>
              <a:off x="3339" y="3214"/>
              <a:ext cx="13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FFFF"/>
                  </a:solidFill>
                  <a:latin typeface="Arial Narrow" charset="0"/>
                </a:rPr>
                <a:t>RF Depolarization</a:t>
              </a:r>
              <a:endParaRPr lang="en-CA" sz="2000" b="1">
                <a:solidFill>
                  <a:srgbClr val="FFFFFF"/>
                </a:solidFill>
                <a:latin typeface="Arial Narrow" charset="0"/>
              </a:endParaRPr>
            </a:p>
          </p:txBody>
        </p:sp>
        <p:sp>
          <p:nvSpPr>
            <p:cNvPr id="27664" name="Text Box 3091"/>
            <p:cNvSpPr txBox="1">
              <a:spLocks noChangeArrowheads="1"/>
            </p:cNvSpPr>
            <p:nvPr/>
          </p:nvSpPr>
          <p:spPr bwMode="auto">
            <a:xfrm>
              <a:off x="1671" y="105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3</a:t>
              </a: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7665" name="Text Box 3092"/>
            <p:cNvSpPr txBox="1">
              <a:spLocks noChangeArrowheads="1"/>
            </p:cNvSpPr>
            <p:nvPr/>
          </p:nvSpPr>
          <p:spPr bwMode="auto">
            <a:xfrm rot="-5400000">
              <a:off x="1080" y="1846"/>
              <a:ext cx="13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</a:rPr>
                <a:t>Absorption</a:t>
              </a:r>
              <a:endParaRPr lang="en-CA" sz="2000">
                <a:solidFill>
                  <a:schemeClr val="accent1"/>
                </a:solidFill>
              </a:endParaRPr>
            </a:p>
          </p:txBody>
        </p:sp>
        <p:sp>
          <p:nvSpPr>
            <p:cNvPr id="27666" name="Line 3093"/>
            <p:cNvSpPr>
              <a:spLocks noChangeShapeType="1"/>
            </p:cNvSpPr>
            <p:nvPr/>
          </p:nvSpPr>
          <p:spPr bwMode="auto">
            <a:xfrm flipV="1">
              <a:off x="1462" y="1191"/>
              <a:ext cx="0" cy="1559"/>
            </a:xfrm>
            <a:prstGeom prst="line">
              <a:avLst/>
            </a:prstGeom>
            <a:noFill/>
            <a:ln w="31750">
              <a:solidFill>
                <a:srgbClr val="CC99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Text Box 3094"/>
            <p:cNvSpPr txBox="1">
              <a:spLocks noChangeArrowheads="1"/>
            </p:cNvSpPr>
            <p:nvPr/>
          </p:nvSpPr>
          <p:spPr bwMode="auto">
            <a:xfrm rot="-5400000">
              <a:off x="539" y="1846"/>
              <a:ext cx="15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CC99FF"/>
                  </a:solidFill>
                </a:rPr>
                <a:t>Light Polarization</a:t>
              </a:r>
              <a:endParaRPr lang="en-CA" sz="2000" b="1">
                <a:solidFill>
                  <a:srgbClr val="CC99FF"/>
                </a:solidFill>
              </a:endParaRPr>
            </a:p>
          </p:txBody>
        </p:sp>
        <p:sp>
          <p:nvSpPr>
            <p:cNvPr id="27668" name="Line 3095"/>
            <p:cNvSpPr>
              <a:spLocks noChangeShapeType="1"/>
            </p:cNvSpPr>
            <p:nvPr/>
          </p:nvSpPr>
          <p:spPr bwMode="auto">
            <a:xfrm>
              <a:off x="1872" y="2768"/>
              <a:ext cx="20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3096"/>
            <p:cNvSpPr>
              <a:spLocks noChangeShapeType="1"/>
            </p:cNvSpPr>
            <p:nvPr/>
          </p:nvSpPr>
          <p:spPr bwMode="auto">
            <a:xfrm>
              <a:off x="1872" y="1165"/>
              <a:ext cx="20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3097"/>
            <p:cNvSpPr>
              <a:spLocks noChangeShapeType="1"/>
            </p:cNvSpPr>
            <p:nvPr/>
          </p:nvSpPr>
          <p:spPr bwMode="auto">
            <a:xfrm flipV="1">
              <a:off x="4024" y="2768"/>
              <a:ext cx="0" cy="41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074"/>
          <p:cNvSpPr txBox="1">
            <a:spLocks noChangeArrowheads="1"/>
          </p:cNvSpPr>
          <p:nvPr/>
        </p:nvSpPr>
        <p:spPr bwMode="auto">
          <a:xfrm>
            <a:off x="2209800" y="1692275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ahoma" charset="0"/>
              </a:rPr>
              <a:t>Potassium Principles </a:t>
            </a:r>
            <a:r>
              <a:rPr lang="en-US" sz="2800" dirty="0" smtClean="0">
                <a:solidFill>
                  <a:srgbClr val="C00000"/>
                </a:solidFill>
                <a:latin typeface="Tahoma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ahoma" charset="0"/>
              </a:rPr>
              <a:t>Sensor</a:t>
            </a:r>
            <a:endParaRPr lang="en-US" dirty="0">
              <a:solidFill>
                <a:srgbClr val="C00000"/>
              </a:solidFill>
              <a:latin typeface="Tahoma" charset="0"/>
            </a:endParaRPr>
          </a:p>
        </p:txBody>
      </p:sp>
      <p:grpSp>
        <p:nvGrpSpPr>
          <p:cNvPr id="29699" name="Group 2075"/>
          <p:cNvGrpSpPr>
            <a:grpSpLocks/>
          </p:cNvGrpSpPr>
          <p:nvPr/>
        </p:nvGrpSpPr>
        <p:grpSpPr bwMode="auto">
          <a:xfrm>
            <a:off x="609600" y="2822575"/>
            <a:ext cx="8104188" cy="2740025"/>
            <a:chOff x="568" y="1432"/>
            <a:chExt cx="5105" cy="1726"/>
          </a:xfrm>
        </p:grpSpPr>
        <p:grpSp>
          <p:nvGrpSpPr>
            <p:cNvPr id="29700" name="Group 2076"/>
            <p:cNvGrpSpPr>
              <a:grpSpLocks/>
            </p:cNvGrpSpPr>
            <p:nvPr/>
          </p:nvGrpSpPr>
          <p:grpSpPr bwMode="auto">
            <a:xfrm>
              <a:off x="1340" y="2040"/>
              <a:ext cx="3304" cy="616"/>
              <a:chOff x="360" y="3456"/>
              <a:chExt cx="3304" cy="616"/>
            </a:xfrm>
          </p:grpSpPr>
          <p:sp>
            <p:nvSpPr>
              <p:cNvPr id="29716" name="Rectangle 2077"/>
              <p:cNvSpPr>
                <a:spLocks noChangeArrowheads="1"/>
              </p:cNvSpPr>
              <p:nvPr/>
            </p:nvSpPr>
            <p:spPr bwMode="auto">
              <a:xfrm>
                <a:off x="1264" y="3456"/>
                <a:ext cx="1576" cy="616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7" name="AutoShape 2078"/>
              <p:cNvSpPr>
                <a:spLocks noChangeArrowheads="1"/>
              </p:cNvSpPr>
              <p:nvPr/>
            </p:nvSpPr>
            <p:spPr bwMode="auto">
              <a:xfrm rot="-5400000">
                <a:off x="544" y="3352"/>
                <a:ext cx="616" cy="82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8" name="Oval 2079"/>
              <p:cNvSpPr>
                <a:spLocks noChangeArrowheads="1"/>
              </p:cNvSpPr>
              <p:nvPr/>
            </p:nvSpPr>
            <p:spPr bwMode="auto">
              <a:xfrm>
                <a:off x="360" y="3700"/>
                <a:ext cx="120" cy="128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CC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9" name="Oval 2080"/>
              <p:cNvSpPr>
                <a:spLocks noChangeArrowheads="1"/>
              </p:cNvSpPr>
              <p:nvPr/>
            </p:nvSpPr>
            <p:spPr bwMode="auto">
              <a:xfrm>
                <a:off x="1168" y="3464"/>
                <a:ext cx="168" cy="600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0" name="AutoShape 2081"/>
              <p:cNvSpPr>
                <a:spLocks noChangeArrowheads="1"/>
              </p:cNvSpPr>
              <p:nvPr/>
            </p:nvSpPr>
            <p:spPr bwMode="auto">
              <a:xfrm rot="5400000" flipH="1">
                <a:off x="2948" y="3352"/>
                <a:ext cx="608" cy="82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1" name="Oval 2082"/>
              <p:cNvSpPr>
                <a:spLocks noChangeArrowheads="1"/>
              </p:cNvSpPr>
              <p:nvPr/>
            </p:nvSpPr>
            <p:spPr bwMode="auto">
              <a:xfrm>
                <a:off x="2760" y="3464"/>
                <a:ext cx="152" cy="600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2" name="Oval 2083"/>
              <p:cNvSpPr>
                <a:spLocks noChangeArrowheads="1"/>
              </p:cNvSpPr>
              <p:nvPr/>
            </p:nvSpPr>
            <p:spPr bwMode="auto">
              <a:xfrm>
                <a:off x="1168" y="3456"/>
                <a:ext cx="168" cy="600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3" name="Oval 2084"/>
              <p:cNvSpPr>
                <a:spLocks noChangeArrowheads="1"/>
              </p:cNvSpPr>
              <p:nvPr/>
            </p:nvSpPr>
            <p:spPr bwMode="auto">
              <a:xfrm>
                <a:off x="2760" y="3456"/>
                <a:ext cx="152" cy="600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1" name="Rectangle 2085"/>
            <p:cNvSpPr>
              <a:spLocks noChangeArrowheads="1"/>
            </p:cNvSpPr>
            <p:nvPr/>
          </p:nvSpPr>
          <p:spPr bwMode="auto">
            <a:xfrm>
              <a:off x="2432" y="2008"/>
              <a:ext cx="80" cy="680"/>
            </a:xfrm>
            <a:prstGeom prst="rect">
              <a:avLst/>
            </a:prstGeom>
            <a:solidFill>
              <a:srgbClr val="003399">
                <a:alpha val="50195"/>
              </a:srgb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2086"/>
            <p:cNvSpPr>
              <a:spLocks noChangeArrowheads="1"/>
            </p:cNvSpPr>
            <p:nvPr/>
          </p:nvSpPr>
          <p:spPr bwMode="auto">
            <a:xfrm>
              <a:off x="2608" y="1940"/>
              <a:ext cx="136" cy="816"/>
            </a:xfrm>
            <a:prstGeom prst="rect">
              <a:avLst/>
            </a:prstGeom>
            <a:solidFill>
              <a:srgbClr val="003399">
                <a:alpha val="50195"/>
              </a:srgb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Rectangle 2087"/>
            <p:cNvSpPr>
              <a:spLocks noChangeArrowheads="1"/>
            </p:cNvSpPr>
            <p:nvPr/>
          </p:nvSpPr>
          <p:spPr bwMode="auto">
            <a:xfrm>
              <a:off x="2360" y="1720"/>
              <a:ext cx="448" cy="1256"/>
            </a:xfrm>
            <a:prstGeom prst="rect">
              <a:avLst/>
            </a:prstGeom>
            <a:noFill/>
            <a:ln w="38100" cap="rnd">
              <a:solidFill>
                <a:schemeClr val="accent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Rectangle 2088"/>
            <p:cNvSpPr>
              <a:spLocks noChangeArrowheads="1"/>
            </p:cNvSpPr>
            <p:nvPr/>
          </p:nvSpPr>
          <p:spPr bwMode="auto">
            <a:xfrm>
              <a:off x="4616" y="2256"/>
              <a:ext cx="56" cy="18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2089"/>
            <p:cNvSpPr>
              <a:spLocks noChangeShapeType="1"/>
            </p:cNvSpPr>
            <p:nvPr/>
          </p:nvSpPr>
          <p:spPr bwMode="auto">
            <a:xfrm>
              <a:off x="4644" y="2348"/>
              <a:ext cx="6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Oval 2090"/>
            <p:cNvSpPr>
              <a:spLocks noChangeArrowheads="1"/>
            </p:cNvSpPr>
            <p:nvPr/>
          </p:nvSpPr>
          <p:spPr bwMode="auto">
            <a:xfrm>
              <a:off x="2968" y="2108"/>
              <a:ext cx="576" cy="481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CCCC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Text Box 2091"/>
            <p:cNvSpPr txBox="1">
              <a:spLocks noChangeArrowheads="1"/>
            </p:cNvSpPr>
            <p:nvPr/>
          </p:nvSpPr>
          <p:spPr bwMode="auto">
            <a:xfrm>
              <a:off x="568" y="2639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K-lamp</a:t>
              </a:r>
            </a:p>
          </p:txBody>
        </p:sp>
        <p:sp>
          <p:nvSpPr>
            <p:cNvPr id="29708" name="Line 2092"/>
            <p:cNvSpPr>
              <a:spLocks noChangeShapeType="1"/>
            </p:cNvSpPr>
            <p:nvPr/>
          </p:nvSpPr>
          <p:spPr bwMode="auto">
            <a:xfrm flipV="1">
              <a:off x="1075" y="2444"/>
              <a:ext cx="201" cy="2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Text Box 2093"/>
            <p:cNvSpPr txBox="1">
              <a:spLocks noChangeArrowheads="1"/>
            </p:cNvSpPr>
            <p:nvPr/>
          </p:nvSpPr>
          <p:spPr bwMode="auto">
            <a:xfrm>
              <a:off x="1907" y="2946"/>
              <a:ext cx="4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Filter</a:t>
              </a:r>
            </a:p>
          </p:txBody>
        </p:sp>
        <p:sp>
          <p:nvSpPr>
            <p:cNvPr id="29710" name="Line 2094"/>
            <p:cNvSpPr>
              <a:spLocks noChangeShapeType="1"/>
            </p:cNvSpPr>
            <p:nvPr/>
          </p:nvSpPr>
          <p:spPr bwMode="auto">
            <a:xfrm flipV="1">
              <a:off x="2262" y="2722"/>
              <a:ext cx="196" cy="25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Text Box 2095"/>
            <p:cNvSpPr txBox="1">
              <a:spLocks noChangeArrowheads="1"/>
            </p:cNvSpPr>
            <p:nvPr/>
          </p:nvSpPr>
          <p:spPr bwMode="auto">
            <a:xfrm>
              <a:off x="3095" y="1432"/>
              <a:ext cx="12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Circular Polarizer</a:t>
              </a:r>
            </a:p>
          </p:txBody>
        </p:sp>
        <p:sp>
          <p:nvSpPr>
            <p:cNvPr id="29712" name="Line 2096"/>
            <p:cNvSpPr>
              <a:spLocks noChangeShapeType="1"/>
            </p:cNvSpPr>
            <p:nvPr/>
          </p:nvSpPr>
          <p:spPr bwMode="auto">
            <a:xfrm flipH="1">
              <a:off x="2858" y="1620"/>
              <a:ext cx="267" cy="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Text Box 2097"/>
            <p:cNvSpPr txBox="1">
              <a:spLocks noChangeArrowheads="1"/>
            </p:cNvSpPr>
            <p:nvPr/>
          </p:nvSpPr>
          <p:spPr bwMode="auto">
            <a:xfrm>
              <a:off x="4384" y="1942"/>
              <a:ext cx="12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Photo measurement</a:t>
              </a:r>
            </a:p>
          </p:txBody>
        </p:sp>
        <p:sp>
          <p:nvSpPr>
            <p:cNvPr id="29714" name="Text Box 2098"/>
            <p:cNvSpPr txBox="1">
              <a:spLocks noChangeArrowheads="1"/>
            </p:cNvSpPr>
            <p:nvPr/>
          </p:nvSpPr>
          <p:spPr bwMode="auto">
            <a:xfrm>
              <a:off x="3588" y="2904"/>
              <a:ext cx="11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Potassium bulb</a:t>
              </a:r>
            </a:p>
          </p:txBody>
        </p:sp>
        <p:sp>
          <p:nvSpPr>
            <p:cNvPr id="29715" name="Line 2099"/>
            <p:cNvSpPr>
              <a:spLocks noChangeShapeType="1"/>
            </p:cNvSpPr>
            <p:nvPr/>
          </p:nvSpPr>
          <p:spPr bwMode="auto">
            <a:xfrm flipH="1" flipV="1">
              <a:off x="3442" y="2700"/>
              <a:ext cx="170" cy="2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uzzle.com/img/articleImages/273961-4073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0"/>
            <a:ext cx="2382886" cy="198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1066800"/>
            <a:ext cx="4567277" cy="984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CA" sz="29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Benefits of Potassium</a:t>
            </a:r>
          </a:p>
          <a:p>
            <a:pPr algn="ctr"/>
            <a:r>
              <a:rPr lang="en-CA" sz="29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Vapour Magnetometers</a:t>
            </a:r>
          </a:p>
        </p:txBody>
      </p:sp>
      <p:pic>
        <p:nvPicPr>
          <p:cNvPr id="66563" name="Picture 3" descr="\\Gs-serv01\gs-corperate\Marketing\Web\Images New 2012\P00023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600"/>
            <a:ext cx="3733800" cy="2521781"/>
          </a:xfrm>
          <a:prstGeom prst="rect">
            <a:avLst/>
          </a:prstGeom>
          <a:noFill/>
        </p:spPr>
      </p:pic>
      <p:pic>
        <p:nvPicPr>
          <p:cNvPr id="66564" name="Picture 4" descr="\\Gs-serv01\gs-corperate\Marketing\Web\Images New 2012\DSC027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4384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11963</TotalTime>
  <Words>1436</Words>
  <Application>Microsoft Office PowerPoint</Application>
  <PresentationFormat>On-screen Show (4:3)</PresentationFormat>
  <Paragraphs>323</Paragraphs>
  <Slides>34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grin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Francisco</dc:creator>
  <cp:lastModifiedBy>User</cp:lastModifiedBy>
  <cp:revision>880</cp:revision>
  <cp:lastPrinted>2003-06-17T18:54:29Z</cp:lastPrinted>
  <dcterms:created xsi:type="dcterms:W3CDTF">2003-02-25T15:53:52Z</dcterms:created>
  <dcterms:modified xsi:type="dcterms:W3CDTF">2012-07-06T15:28:01Z</dcterms:modified>
</cp:coreProperties>
</file>